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4.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86" r:id="rId1"/>
    <p:sldMasterId id="2147483686" r:id="rId2"/>
    <p:sldMasterId id="2147483706" r:id="rId3"/>
    <p:sldMasterId id="2147483712" r:id="rId4"/>
    <p:sldMasterId id="2147483724" r:id="rId5"/>
  </p:sldMasterIdLst>
  <p:notesMasterIdLst>
    <p:notesMasterId r:id="rId18"/>
  </p:notesMasterIdLst>
  <p:handoutMasterIdLst>
    <p:handoutMasterId r:id="rId19"/>
  </p:handoutMasterIdLst>
  <p:sldIdLst>
    <p:sldId id="256" r:id="rId6"/>
    <p:sldId id="260" r:id="rId7"/>
    <p:sldId id="261" r:id="rId8"/>
    <p:sldId id="262" r:id="rId9"/>
    <p:sldId id="263" r:id="rId10"/>
    <p:sldId id="264" r:id="rId11"/>
    <p:sldId id="265" r:id="rId12"/>
    <p:sldId id="266" r:id="rId13"/>
    <p:sldId id="267" r:id="rId14"/>
    <p:sldId id="268" r:id="rId15"/>
    <p:sldId id="269"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5078"/>
    <a:srgbClr val="85A0A9"/>
    <a:srgbClr val="8C5896"/>
    <a:srgbClr val="7C6560"/>
    <a:srgbClr val="29282D"/>
    <a:srgbClr val="E288B6"/>
    <a:srgbClr val="B38F6A"/>
    <a:srgbClr val="6667AB"/>
    <a:srgbClr val="BBBBBB"/>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171EF6-74E7-C2D2-9BA3-8948559E5802}" v="154" dt="2023-03-29T00:15:57.063"/>
    <p1510:client id="{3D1D178D-489F-4E4B-A64F-C7ECA8309F59}" v="37" dt="2022-11-10T03:25:43.235"/>
    <p1510:client id="{3F2365EB-E5CE-0D84-1DB1-E0B04D2C9720}" v="401" dt="2023-04-18T03:54:28.174"/>
    <p1510:client id="{5B8CED4E-AA37-A0ED-32C0-95CD75046747}" v="5" dt="2023-03-28T00:51:09.732"/>
    <p1510:client id="{6067BB00-15C2-D311-5FB4-C76EFDFEFF40}" v="111" dt="2023-03-25T02:57:34.587"/>
    <p1510:client id="{686E1BD5-F7BF-F84E-E5FA-DED643EFDD86}" v="33" dt="2023-04-17T21:27:53.139"/>
    <p1510:client id="{9D1836CF-FF16-FBDD-F0FD-352FE883DC63}" v="762" dt="2023-03-25T02:43:33.192"/>
    <p1510:client id="{D01EC3F4-42AF-0A56-B081-456970447896}" v="22" dt="2023-04-17T21:24:43.411"/>
    <p1510:client id="{E2A93299-128C-66AB-6A93-4DE79F8CC53A}" v="108" dt="2023-04-18T20:38:00.6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4"/>
  </p:normalViewPr>
  <p:slideViewPr>
    <p:cSldViewPr snapToGrid="0">
      <p:cViewPr varScale="1">
        <p:scale>
          <a:sx n="104" d="100"/>
          <a:sy n="104" d="100"/>
        </p:scale>
        <p:origin x="896" y="192"/>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5/10/relationships/revisionInfo" Target="revisionInfo.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4/18/2023</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jpeg>
</file>

<file path=ppt/media/image14.jpeg>
</file>

<file path=ppt/media/image15.jpeg>
</file>

<file path=ppt/media/image2.png>
</file>

<file path=ppt/media/image3.png>
</file>

<file path=ppt/media/image4.jpeg>
</file>

<file path=ppt/media/image5.jpeg>
</file>

<file path=ppt/media/image6.jpeg>
</file>

<file path=ppt/media/image7.jpeg>
</file>

<file path=ppt/media/image8.jpeg>
</file>

<file path=ppt/media/image9.png>
</file>

<file path=ppt/media/media1.mp3>
</file>

<file path=ppt/media/media10.mp3>
</file>

<file path=ppt/media/media11.mp3>
</file>

<file path=ppt/media/media12.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4/18/2023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35863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9794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512098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p>
        </p:txBody>
      </p:sp>
    </p:spTree>
    <p:extLst>
      <p:ext uri="{BB962C8B-B14F-4D97-AF65-F5344CB8AC3E}">
        <p14:creationId xmlns:p14="http://schemas.microsoft.com/office/powerpoint/2010/main" val="23332080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dirty="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43882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38936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3678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4/18/2023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99481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9805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4/18/2023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74780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022841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68756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theme" Target="../theme/theme2.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4/18/2023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046553850"/>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4/18/2023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4/18/2023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4/18/2023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4/18/2023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3.png"/><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3.png"/><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3.png"/><Relationship Id="rId4" Type="http://schemas.openxmlformats.org/officeDocument/2006/relationships/image" Target="../media/image15.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3.pn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3.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3.pn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3.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3.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3.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3.pn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3.pn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picture containing plane, airplane, airport, tarmac&#10;&#10;Description automatically generated">
            <a:extLst>
              <a:ext uri="{FF2B5EF4-FFF2-40B4-BE49-F238E27FC236}">
                <a16:creationId xmlns:a16="http://schemas.microsoft.com/office/drawing/2014/main" id="{E8057DA7-8F24-44F7-B24E-D959DCC6B3BB}"/>
              </a:ext>
            </a:extLst>
          </p:cNvPr>
          <p:cNvPicPr>
            <a:picLocks noChangeAspect="1"/>
          </p:cNvPicPr>
          <p:nvPr/>
        </p:nvPicPr>
        <p:blipFill rotWithShape="1">
          <a:blip r:embed="rId4"/>
          <a:srcRect t="3152" r="36225" b="5939"/>
          <a:stretch/>
        </p:blipFill>
        <p:spPr>
          <a:xfrm>
            <a:off x="3516432" y="-70546"/>
            <a:ext cx="8668512" cy="6857990"/>
          </a:xfrm>
          <a:prstGeom prst="rect">
            <a:avLst/>
          </a:prstGeom>
        </p:spPr>
      </p:pic>
      <p:sp>
        <p:nvSpPr>
          <p:cNvPr id="28" name="Rectangle 27">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BD429B3B-D7B3-0627-8833-31115336B2C5}"/>
              </a:ext>
            </a:extLst>
          </p:cNvPr>
          <p:cNvSpPr>
            <a:spLocks noGrp="1"/>
          </p:cNvSpPr>
          <p:nvPr>
            <p:ph type="title"/>
          </p:nvPr>
        </p:nvSpPr>
        <p:spPr>
          <a:xfrm>
            <a:off x="477981" y="915886"/>
            <a:ext cx="4514972" cy="3204134"/>
          </a:xfrm>
        </p:spPr>
        <p:txBody>
          <a:bodyPr vert="horz" lIns="91440" tIns="45720" rIns="91440" bIns="45720" rtlCol="0" anchor="b">
            <a:normAutofit/>
          </a:bodyPr>
          <a:lstStyle/>
          <a:p>
            <a:pPr>
              <a:lnSpc>
                <a:spcPct val="90000"/>
              </a:lnSpc>
            </a:pPr>
            <a:r>
              <a:rPr lang="en-US" sz="1900" b="1" dirty="0">
                <a:solidFill>
                  <a:schemeClr val="tx1"/>
                </a:solidFill>
              </a:rPr>
              <a:t>ISEC 0635: Information Security Operations Management</a:t>
            </a:r>
          </a:p>
          <a:p>
            <a:pPr>
              <a:lnSpc>
                <a:spcPct val="90000"/>
              </a:lnSpc>
            </a:pPr>
            <a:r>
              <a:rPr lang="en-US" sz="1900" b="1" dirty="0">
                <a:solidFill>
                  <a:schemeClr val="tx1"/>
                </a:solidFill>
              </a:rPr>
              <a:t>Winter Term 2023</a:t>
            </a:r>
            <a:br>
              <a:rPr lang="en-US" sz="1900" b="1" dirty="0"/>
            </a:br>
            <a:r>
              <a:rPr lang="en-US" sz="1900" b="1" dirty="0">
                <a:solidFill>
                  <a:schemeClr val="tx1"/>
                </a:solidFill>
              </a:rPr>
              <a:t>Professor Ling Wang</a:t>
            </a:r>
            <a:endParaRPr lang="en-US" sz="1900" b="1" dirty="0">
              <a:solidFill>
                <a:schemeClr val="tx1"/>
              </a:solidFill>
              <a:cs typeface="Calibri Light"/>
            </a:endParaRPr>
          </a:p>
          <a:p>
            <a:pPr>
              <a:lnSpc>
                <a:spcPct val="90000"/>
              </a:lnSpc>
            </a:pPr>
            <a:r>
              <a:rPr lang="en-US" sz="1900" b="1" dirty="0">
                <a:solidFill>
                  <a:schemeClr val="tx1"/>
                </a:solidFill>
              </a:rPr>
              <a:t>Eric Webb</a:t>
            </a:r>
            <a:endParaRPr lang="en-US" sz="1900" b="1" dirty="0">
              <a:solidFill>
                <a:schemeClr val="tx1"/>
              </a:solidFill>
              <a:cs typeface="Calibri Light"/>
            </a:endParaRPr>
          </a:p>
          <a:p>
            <a:pPr>
              <a:lnSpc>
                <a:spcPct val="90000"/>
              </a:lnSpc>
            </a:pPr>
            <a:r>
              <a:rPr lang="en-US" sz="1900" b="1" dirty="0">
                <a:solidFill>
                  <a:schemeClr val="tx1"/>
                </a:solidFill>
              </a:rPr>
              <a:t>Assignment 2: Executive Summary of Lockheed Martin's Security and Assured Operations Management.</a:t>
            </a:r>
            <a:endParaRPr lang="en-US" sz="1900" b="1" dirty="0">
              <a:solidFill>
                <a:schemeClr val="tx1"/>
              </a:solidFill>
              <a:cs typeface="Calibri Light"/>
            </a:endParaRPr>
          </a:p>
        </p:txBody>
      </p:sp>
      <p:sp>
        <p:nvSpPr>
          <p:cNvPr id="30" name="Rectangle 2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3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3" name="Picture 23" descr="Text, logo&#10;&#10;Description automatically generated">
            <a:extLst>
              <a:ext uri="{FF2B5EF4-FFF2-40B4-BE49-F238E27FC236}">
                <a16:creationId xmlns:a16="http://schemas.microsoft.com/office/drawing/2014/main" id="{5FC6DDF8-D028-B99C-3D25-42AC7C880D0A}"/>
              </a:ext>
            </a:extLst>
          </p:cNvPr>
          <p:cNvPicPr>
            <a:picLocks noChangeAspect="1"/>
          </p:cNvPicPr>
          <p:nvPr/>
        </p:nvPicPr>
        <p:blipFill>
          <a:blip r:embed="rId5"/>
          <a:stretch>
            <a:fillRect/>
          </a:stretch>
        </p:blipFill>
        <p:spPr>
          <a:xfrm>
            <a:off x="983225" y="4852834"/>
            <a:ext cx="2743200" cy="1714500"/>
          </a:xfrm>
          <a:prstGeom prst="rect">
            <a:avLst/>
          </a:prstGeom>
        </p:spPr>
      </p:pic>
      <p:pic>
        <p:nvPicPr>
          <p:cNvPr id="4" name="intro">
            <a:hlinkClick r:id="" action="ppaction://media"/>
            <a:extLst>
              <a:ext uri="{FF2B5EF4-FFF2-40B4-BE49-F238E27FC236}">
                <a16:creationId xmlns:a16="http://schemas.microsoft.com/office/drawing/2014/main" id="{F7FF8842-5A8E-33BF-69F6-33C1BC3C1E9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092575" y="5344432"/>
            <a:ext cx="730250" cy="730250"/>
          </a:xfrm>
          <a:prstGeom prst="rect">
            <a:avLst/>
          </a:prstGeom>
        </p:spPr>
      </p:pic>
    </p:spTree>
    <p:extLst>
      <p:ext uri="{BB962C8B-B14F-4D97-AF65-F5344CB8AC3E}">
        <p14:creationId xmlns:p14="http://schemas.microsoft.com/office/powerpoint/2010/main" val="226779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 fill="hold"/>
                                        <p:tgtEl>
                                          <p:spTgt spid="4"/>
                                        </p:tgtEl>
                                      </p:cBhvr>
                                    </p:cmd>
                                  </p:childTnLst>
                                </p:cTn>
                              </p:par>
                            </p:childTnLst>
                          </p:cTn>
                        </p:par>
                      </p:childTnLst>
                    </p:cTn>
                  </p:par>
                </p:childTnLst>
              </p:cTn>
              <p:nextCondLst>
                <p:cond evt="onClick" delay="0">
                  <p:tgtEl>
                    <p:spTgt spid="4"/>
                  </p:tgtEl>
                </p:cond>
              </p:nextCondLst>
            </p:seq>
            <p:audio>
              <p:cMediaNode>
                <p:cTn id="13" fill="hold" display="0">
                  <p:stCondLst>
                    <p:cond delay="indefinite"/>
                  </p:stCondLst>
                  <p:endCondLst>
                    <p:cond evt="onStopAudio" delay="0">
                      <p:tgtEl>
                        <p:sldTgt/>
                      </p:tgtEl>
                    </p:cond>
                  </p:endCondLst>
                </p:cTn>
                <p:tgtEl>
                  <p:spTgt spid="4"/>
                </p:tgtEl>
              </p:cMediaNode>
            </p:audio>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4C3692AF-E0E3-5FA0-50A7-2AFEB9296215}"/>
              </a:ext>
            </a:extLst>
          </p:cNvPr>
          <p:cNvSpPr>
            <a:spLocks noGrp="1"/>
          </p:cNvSpPr>
          <p:nvPr>
            <p:ph type="title"/>
          </p:nvPr>
        </p:nvSpPr>
        <p:spPr>
          <a:xfrm>
            <a:off x="838200" y="365125"/>
            <a:ext cx="5387502" cy="1325563"/>
          </a:xfrm>
        </p:spPr>
        <p:txBody>
          <a:bodyPr>
            <a:normAutofit/>
          </a:bodyPr>
          <a:lstStyle/>
          <a:p>
            <a:r>
              <a:rPr lang="en-US" i="1">
                <a:latin typeface="Times New Roman"/>
                <a:cs typeface="Times New Roman"/>
              </a:rPr>
              <a:t>Conclusion</a:t>
            </a:r>
            <a:endParaRPr lang="en-US" dirty="0"/>
          </a:p>
          <a:p>
            <a:endParaRPr lang="en-US" i="1">
              <a:latin typeface="Times New Roman"/>
              <a:cs typeface="Times New Roman"/>
            </a:endParaRPr>
          </a:p>
        </p:txBody>
      </p:sp>
      <p:sp>
        <p:nvSpPr>
          <p:cNvPr id="3" name="Content Placeholder 2">
            <a:extLst>
              <a:ext uri="{FF2B5EF4-FFF2-40B4-BE49-F238E27FC236}">
                <a16:creationId xmlns:a16="http://schemas.microsoft.com/office/drawing/2014/main" id="{2C137BC4-9129-3E8A-AFE6-1FED46B064C3}"/>
              </a:ext>
            </a:extLst>
          </p:cNvPr>
          <p:cNvSpPr>
            <a:spLocks noGrp="1"/>
          </p:cNvSpPr>
          <p:nvPr>
            <p:ph idx="1"/>
          </p:nvPr>
        </p:nvSpPr>
        <p:spPr>
          <a:xfrm>
            <a:off x="838200" y="1825625"/>
            <a:ext cx="5387502" cy="4351338"/>
          </a:xfrm>
        </p:spPr>
        <p:txBody>
          <a:bodyPr vert="horz" lIns="91440" tIns="45720" rIns="91440" bIns="45720" rtlCol="0" anchor="t">
            <a:normAutofit/>
          </a:bodyPr>
          <a:lstStyle/>
          <a:p>
            <a:r>
              <a:rPr lang="en-US" sz="2200" dirty="0">
                <a:latin typeface="Times New Roman"/>
                <a:cs typeface="Times New Roman"/>
              </a:rPr>
              <a:t>This Assured Operations Plan is designed to protect Lockheed Martin's intellectual property by implementing access controls, cyber-physical security controls, and maintaining patch and change management of the organization's codebase which is primarily stored on GitHub and on physical backups. The plan helps protect Lockheed's proprietary codebase from unauthorized access and vulnerabilities. Regular backups are made to ensure that the codebase can be restored in the event of a disaster and there is verified checks that the backups work.</a:t>
            </a:r>
            <a:endParaRPr lang="en-US" sz="2200" b="1" dirty="0">
              <a:cs typeface="Calibri"/>
            </a:endParaRPr>
          </a:p>
          <a:p>
            <a:endParaRPr lang="en-US" sz="2200" b="1">
              <a:cs typeface="Calibri"/>
            </a:endParaRPr>
          </a:p>
        </p:txBody>
      </p:sp>
      <p:pic>
        <p:nvPicPr>
          <p:cNvPr id="4" name="Picture 4">
            <a:extLst>
              <a:ext uri="{FF2B5EF4-FFF2-40B4-BE49-F238E27FC236}">
                <a16:creationId xmlns:a16="http://schemas.microsoft.com/office/drawing/2014/main" id="{F1C7B4AE-31C9-24EE-FE8B-20FE2D525D1B}"/>
              </a:ext>
            </a:extLst>
          </p:cNvPr>
          <p:cNvPicPr>
            <a:picLocks noChangeAspect="1"/>
          </p:cNvPicPr>
          <p:nvPr/>
        </p:nvPicPr>
        <p:blipFill rotWithShape="1">
          <a:blip r:embed="rId4"/>
          <a:srcRect l="7204" r="14337" b="1"/>
          <a:stretch/>
        </p:blipFill>
        <p:spPr>
          <a:xfrm>
            <a:off x="6621294"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11"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conclusion">
            <a:hlinkClick r:id="" action="ppaction://media"/>
            <a:extLst>
              <a:ext uri="{FF2B5EF4-FFF2-40B4-BE49-F238E27FC236}">
                <a16:creationId xmlns:a16="http://schemas.microsoft.com/office/drawing/2014/main" id="{15372F08-3CBD-944E-5E6E-61414DECAA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30875" y="5652839"/>
            <a:ext cx="730250" cy="730250"/>
          </a:xfrm>
          <a:prstGeom prst="rect">
            <a:avLst/>
          </a:prstGeom>
        </p:spPr>
      </p:pic>
    </p:spTree>
    <p:extLst>
      <p:ext uri="{BB962C8B-B14F-4D97-AF65-F5344CB8AC3E}">
        <p14:creationId xmlns:p14="http://schemas.microsoft.com/office/powerpoint/2010/main" val="6282821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43BF30-A3F2-4025-F5F3-4F943A6A8B52}"/>
              </a:ext>
            </a:extLst>
          </p:cNvPr>
          <p:cNvSpPr>
            <a:spLocks noGrp="1"/>
          </p:cNvSpPr>
          <p:nvPr>
            <p:ph type="title"/>
          </p:nvPr>
        </p:nvSpPr>
        <p:spPr>
          <a:xfrm>
            <a:off x="572493" y="238539"/>
            <a:ext cx="11018520" cy="1434415"/>
          </a:xfrm>
        </p:spPr>
        <p:txBody>
          <a:bodyPr anchor="b">
            <a:normAutofit/>
          </a:bodyPr>
          <a:lstStyle/>
          <a:p>
            <a:r>
              <a:rPr lang="en-US" sz="4600" u="sng" dirty="0">
                <a:latin typeface="Times New Roman"/>
                <a:cs typeface="Times New Roman"/>
              </a:rPr>
              <a:t>Strategic Roles of the Organizational Stakeholders</a:t>
            </a:r>
            <a:endParaRPr lang="en-US" sz="4600" dirty="0"/>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BD392DE-0F81-A03E-37AB-0973D90AF171}"/>
              </a:ext>
            </a:extLst>
          </p:cNvPr>
          <p:cNvSpPr>
            <a:spLocks noGrp="1"/>
          </p:cNvSpPr>
          <p:nvPr>
            <p:ph idx="1"/>
          </p:nvPr>
        </p:nvSpPr>
        <p:spPr>
          <a:xfrm>
            <a:off x="387436" y="1826387"/>
            <a:ext cx="6713552" cy="4119172"/>
          </a:xfrm>
        </p:spPr>
        <p:txBody>
          <a:bodyPr vert="horz" lIns="91440" tIns="45720" rIns="91440" bIns="45720" rtlCol="0" anchor="t">
            <a:noAutofit/>
          </a:bodyPr>
          <a:lstStyle/>
          <a:p>
            <a:r>
              <a:rPr lang="en-US" sz="1100" i="1" dirty="0">
                <a:latin typeface="Times New Roman"/>
                <a:cs typeface="Times New Roman"/>
              </a:rPr>
              <a:t>Board of Directors: </a:t>
            </a:r>
            <a:r>
              <a:rPr lang="en-US" sz="1100" dirty="0">
                <a:latin typeface="Times New Roman"/>
                <a:cs typeface="Times New Roman"/>
              </a:rPr>
              <a:t>Ensures that adequate resources are provided to establish and maintain an effective security program and sets the policies that guide the organization's security while also overseeing the management team to ensure that security risks and assured operations are appropriately managed.</a:t>
            </a:r>
            <a:endParaRPr lang="en-US" sz="1100" dirty="0">
              <a:latin typeface="Times New Roman"/>
              <a:cs typeface="Calibri"/>
            </a:endParaRPr>
          </a:p>
          <a:p>
            <a:r>
              <a:rPr lang="en-US" sz="1100" i="1" dirty="0">
                <a:latin typeface="Times New Roman"/>
                <a:cs typeface="Times New Roman"/>
              </a:rPr>
              <a:t>Senior Management: </a:t>
            </a:r>
            <a:r>
              <a:rPr lang="en-US" sz="1100" dirty="0">
                <a:latin typeface="Times New Roman"/>
                <a:cs typeface="Times New Roman"/>
              </a:rPr>
              <a:t>Responsible for following the board's security policies and ensuring the organization's security program aligns with business objectives. Ensures that resources are allocated to maintain an effective security program. Senior management makes crucial decisions about balancing risk vs cost to ensure the organization remains operationally secure.</a:t>
            </a:r>
          </a:p>
          <a:p>
            <a:r>
              <a:rPr lang="en-US" sz="1100" i="1" dirty="0">
                <a:latin typeface="Times New Roman"/>
                <a:cs typeface="Times New Roman"/>
              </a:rPr>
              <a:t>Chief Information Security Officer (CISO): </a:t>
            </a:r>
            <a:r>
              <a:rPr lang="en-US" sz="1100" dirty="0">
                <a:latin typeface="Times New Roman"/>
                <a:cs typeface="Times New Roman"/>
              </a:rPr>
              <a:t>Responsible for developing and executing the organization's security and operational assurance strategy while ensuring that the security program aligns with objectives, complies with laws and regulations, and manages risk. The CISO oversees the organization's security operations and provide guidance to other stakeholders on security matters.</a:t>
            </a:r>
          </a:p>
          <a:p>
            <a:r>
              <a:rPr lang="en-US" sz="1100" i="1" dirty="0">
                <a:latin typeface="Times New Roman"/>
                <a:cs typeface="Times New Roman"/>
              </a:rPr>
              <a:t>IT Management (CIO, IT Director, etc.): </a:t>
            </a:r>
            <a:r>
              <a:rPr lang="en-US" sz="1100" dirty="0">
                <a:latin typeface="Times New Roman"/>
                <a:cs typeface="Times New Roman"/>
              </a:rPr>
              <a:t>Responsible for managing security controls necessary for an effective security and assured operations program and ensures that security measures are consistent with the organization's security policies and standards. They oversee the day-to-day management of the organization's security and assured operations.</a:t>
            </a:r>
          </a:p>
          <a:p>
            <a:r>
              <a:rPr lang="en-US" sz="1100" i="1" dirty="0">
                <a:latin typeface="Times New Roman"/>
                <a:cs typeface="Times New Roman"/>
              </a:rPr>
              <a:t>Functional Area Management: </a:t>
            </a:r>
            <a:r>
              <a:rPr lang="en-US" sz="1100" dirty="0">
                <a:latin typeface="Times New Roman"/>
                <a:cs typeface="Times New Roman"/>
              </a:rPr>
              <a:t>Responsible for managing the security risks within their respective areas and ensure that adequate controls are in place to protect sensitive data and systems within their jurisdiction. Functional Area Management works with IT management to implement security controls and ensure compliance with the organization's security policies and assured operation standards.</a:t>
            </a:r>
          </a:p>
          <a:p>
            <a:r>
              <a:rPr lang="en-US" sz="1100" i="1" dirty="0">
                <a:latin typeface="Times New Roman"/>
                <a:cs typeface="Times New Roman"/>
              </a:rPr>
              <a:t>Information Security personnel: </a:t>
            </a:r>
            <a:r>
              <a:rPr lang="en-US" sz="1100" dirty="0">
                <a:latin typeface="Times New Roman"/>
                <a:cs typeface="Times New Roman"/>
              </a:rPr>
              <a:t>Responsible for the day-to-day implementation of the organization's security program and manage the technical aspects of the security program, including firewalls, intrusion detection systems, and security incident response. They work with other stakeholders to identify and mitigate security and assured operations risks.</a:t>
            </a:r>
          </a:p>
          <a:p>
            <a:r>
              <a:rPr lang="en-US" sz="1100" i="1" dirty="0">
                <a:latin typeface="Times New Roman"/>
                <a:cs typeface="Times New Roman"/>
              </a:rPr>
              <a:t>End users (employees, customers, sub-contractors/vendors, etc.): </a:t>
            </a:r>
            <a:r>
              <a:rPr lang="en-US" sz="1100" dirty="0">
                <a:latin typeface="Times New Roman"/>
                <a:cs typeface="Times New Roman"/>
              </a:rPr>
              <a:t>Responsible for maintaining an effective security and assured operations program. They are responsible for abiding by the organization's security policies and standards, reporting security incidents, and participating in security awareness training.</a:t>
            </a:r>
          </a:p>
          <a:p>
            <a:endParaRPr lang="en-US" sz="1100" dirty="0">
              <a:latin typeface="Times New Roman"/>
              <a:cs typeface="Calibri"/>
            </a:endParaRPr>
          </a:p>
        </p:txBody>
      </p:sp>
      <p:pic>
        <p:nvPicPr>
          <p:cNvPr id="4" name="Picture 4" descr="A picture containing text, group, people, line&#10;&#10;Description automatically generated">
            <a:extLst>
              <a:ext uri="{FF2B5EF4-FFF2-40B4-BE49-F238E27FC236}">
                <a16:creationId xmlns:a16="http://schemas.microsoft.com/office/drawing/2014/main" id="{FC2C6C9E-D6E5-AA2E-5276-80A5E024A521}"/>
              </a:ext>
            </a:extLst>
          </p:cNvPr>
          <p:cNvPicPr>
            <a:picLocks noChangeAspect="1"/>
          </p:cNvPicPr>
          <p:nvPr/>
        </p:nvPicPr>
        <p:blipFill rotWithShape="1">
          <a:blip r:embed="rId4"/>
          <a:srcRect l="14328" r="13611"/>
          <a:stretch/>
        </p:blipFill>
        <p:spPr>
          <a:xfrm>
            <a:off x="7675658" y="2093976"/>
            <a:ext cx="3941064" cy="4096512"/>
          </a:xfrm>
          <a:prstGeom prst="rect">
            <a:avLst/>
          </a:prstGeom>
        </p:spPr>
      </p:pic>
      <p:pic>
        <p:nvPicPr>
          <p:cNvPr id="5" name="roles">
            <a:hlinkClick r:id="" action="ppaction://media"/>
            <a:extLst>
              <a:ext uri="{FF2B5EF4-FFF2-40B4-BE49-F238E27FC236}">
                <a16:creationId xmlns:a16="http://schemas.microsoft.com/office/drawing/2014/main" id="{AE095F34-A63F-F1EE-E0E3-9A814B754F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02475" y="5943146"/>
            <a:ext cx="730250" cy="730250"/>
          </a:xfrm>
          <a:prstGeom prst="rect">
            <a:avLst/>
          </a:prstGeom>
        </p:spPr>
      </p:pic>
    </p:spTree>
    <p:extLst>
      <p:ext uri="{BB962C8B-B14F-4D97-AF65-F5344CB8AC3E}">
        <p14:creationId xmlns:p14="http://schemas.microsoft.com/office/powerpoint/2010/main" val="33241452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43BF30-A3F2-4025-F5F3-4F943A6A8B52}"/>
              </a:ext>
            </a:extLst>
          </p:cNvPr>
          <p:cNvSpPr>
            <a:spLocks noGrp="1"/>
          </p:cNvSpPr>
          <p:nvPr>
            <p:ph type="title"/>
          </p:nvPr>
        </p:nvSpPr>
        <p:spPr>
          <a:xfrm>
            <a:off x="838201" y="365125"/>
            <a:ext cx="5251316" cy="1807305"/>
          </a:xfrm>
        </p:spPr>
        <p:txBody>
          <a:bodyPr>
            <a:normAutofit/>
          </a:bodyPr>
          <a:lstStyle/>
          <a:p>
            <a:r>
              <a:rPr lang="en-US" sz="3100" u="sng">
                <a:latin typeface="Times New Roman"/>
                <a:cs typeface="Times New Roman"/>
              </a:rPr>
              <a:t>Three Big Challenges When it Comes to Assured Operations and Contingency Plans:</a:t>
            </a:r>
            <a:endParaRPr lang="en-US" sz="3100"/>
          </a:p>
          <a:p>
            <a:endParaRPr lang="en-US" sz="3100" u="sng">
              <a:latin typeface="Times New Roman"/>
              <a:cs typeface="Times New Roman"/>
            </a:endParaRPr>
          </a:p>
          <a:p>
            <a:endParaRPr lang="en-US" sz="3100">
              <a:cs typeface="Calibri Light"/>
            </a:endParaRPr>
          </a:p>
        </p:txBody>
      </p:sp>
      <p:sp>
        <p:nvSpPr>
          <p:cNvPr id="3" name="Content Placeholder 2">
            <a:extLst>
              <a:ext uri="{FF2B5EF4-FFF2-40B4-BE49-F238E27FC236}">
                <a16:creationId xmlns:a16="http://schemas.microsoft.com/office/drawing/2014/main" id="{4BD392DE-0F81-A03E-37AB-0973D90AF171}"/>
              </a:ext>
            </a:extLst>
          </p:cNvPr>
          <p:cNvSpPr>
            <a:spLocks noGrp="1"/>
          </p:cNvSpPr>
          <p:nvPr>
            <p:ph idx="1"/>
          </p:nvPr>
        </p:nvSpPr>
        <p:spPr>
          <a:xfrm>
            <a:off x="838200" y="1712811"/>
            <a:ext cx="4619621" cy="3843666"/>
          </a:xfrm>
        </p:spPr>
        <p:txBody>
          <a:bodyPr vert="horz" lIns="91440" tIns="45720" rIns="91440" bIns="45720" rtlCol="0" anchor="t">
            <a:noAutofit/>
          </a:bodyPr>
          <a:lstStyle/>
          <a:p>
            <a:r>
              <a:rPr lang="en-US" sz="1400" i="1" dirty="0">
                <a:latin typeface="Times New Roman"/>
                <a:cs typeface="Times New Roman"/>
              </a:rPr>
              <a:t>Funding: </a:t>
            </a:r>
            <a:r>
              <a:rPr lang="en-US" sz="1400" dirty="0">
                <a:latin typeface="Times New Roman"/>
                <a:cs typeface="Times New Roman"/>
              </a:rPr>
              <a:t>Can be challenging when it comes to implementing assured operations contingency plans. Organizations may not have the resource funding allocated to establish all the necessary security measures for assured operations.</a:t>
            </a:r>
            <a:endParaRPr lang="en-US" sz="1400" dirty="0">
              <a:cs typeface="Calibri"/>
            </a:endParaRPr>
          </a:p>
          <a:p>
            <a:r>
              <a:rPr lang="en-US" sz="1400" i="1" dirty="0">
                <a:latin typeface="Times New Roman"/>
                <a:cs typeface="Times New Roman"/>
              </a:rPr>
              <a:t>Resource Allocation:</a:t>
            </a:r>
            <a:r>
              <a:rPr lang="en-US" sz="1400" dirty="0">
                <a:latin typeface="Times New Roman"/>
                <a:cs typeface="Times New Roman"/>
              </a:rPr>
              <a:t> Can be a challenging when it comes to implementing assured operations contingency plans. Even if organizations have the necessary funding there might be competing priorities for those resources within the company. This can lead to challenges allocating resources if other priorities seem more pressing. Particularly, when it comes to compliance because those resources may need to be allocated to remain compliant.</a:t>
            </a:r>
            <a:endParaRPr lang="en-US" sz="1400" dirty="0">
              <a:cs typeface="Calibri"/>
            </a:endParaRPr>
          </a:p>
          <a:p>
            <a:r>
              <a:rPr lang="en-US" sz="1400" i="1" dirty="0">
                <a:latin typeface="Times New Roman"/>
                <a:cs typeface="Times New Roman"/>
              </a:rPr>
              <a:t>Communication: </a:t>
            </a:r>
            <a:r>
              <a:rPr lang="en-US" sz="1400" dirty="0">
                <a:latin typeface="Times New Roman"/>
                <a:cs typeface="Times New Roman"/>
              </a:rPr>
              <a:t>Is critical to the success of the organization's security and assured operations posture. Without proper communication stakeholders might not be cognizant of the threats imposed if resources are not properly allocated. Another example of the need to communicate is when stakeholders are resistant to change. Great communication is needed between the stakeholders to implement and decide if the changes are propelling the organization in the proper direction.</a:t>
            </a:r>
            <a:endParaRPr lang="en-US" sz="1400" dirty="0">
              <a:cs typeface="Calibri"/>
            </a:endParaRPr>
          </a:p>
          <a:p>
            <a:endParaRPr lang="en-US" sz="1400" dirty="0">
              <a:cs typeface="Calibri"/>
            </a:endParaRPr>
          </a:p>
        </p:txBody>
      </p:sp>
      <p:pic>
        <p:nvPicPr>
          <p:cNvPr id="5" name="Picture 5" descr="A picture containing qr code&#10;&#10;Description automatically generated">
            <a:extLst>
              <a:ext uri="{FF2B5EF4-FFF2-40B4-BE49-F238E27FC236}">
                <a16:creationId xmlns:a16="http://schemas.microsoft.com/office/drawing/2014/main" id="{94E503ED-1763-8FF7-BC2A-9096E2003D5B}"/>
              </a:ext>
            </a:extLst>
          </p:cNvPr>
          <p:cNvPicPr>
            <a:picLocks noChangeAspect="1"/>
          </p:cNvPicPr>
          <p:nvPr/>
        </p:nvPicPr>
        <p:blipFill rotWithShape="1">
          <a:blip r:embed="rId4"/>
          <a:srcRect l="23209" r="18972"/>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4" name="challenges">
            <a:hlinkClick r:id="" action="ppaction://media"/>
            <a:extLst>
              <a:ext uri="{FF2B5EF4-FFF2-40B4-BE49-F238E27FC236}">
                <a16:creationId xmlns:a16="http://schemas.microsoft.com/office/drawing/2014/main" id="{24E8C756-0802-76C8-B0AF-525F4CF057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66204" y="5687332"/>
            <a:ext cx="730250" cy="730250"/>
          </a:xfrm>
          <a:prstGeom prst="rect">
            <a:avLst/>
          </a:prstGeom>
        </p:spPr>
      </p:pic>
    </p:spTree>
    <p:extLst>
      <p:ext uri="{BB962C8B-B14F-4D97-AF65-F5344CB8AC3E}">
        <p14:creationId xmlns:p14="http://schemas.microsoft.com/office/powerpoint/2010/main" val="186980128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0" name="Rectangle 102">
            <a:extLst>
              <a:ext uri="{FF2B5EF4-FFF2-40B4-BE49-F238E27FC236}">
                <a16:creationId xmlns:a16="http://schemas.microsoft.com/office/drawing/2014/main" id="{99F1FFA9-D672-408C-9220-ADEEC6ABD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99576" y="61260"/>
            <a:ext cx="4648217" cy="1938076"/>
          </a:xfrm>
        </p:spPr>
        <p:txBody>
          <a:bodyPr>
            <a:normAutofit/>
          </a:bodyPr>
          <a:lstStyle/>
          <a:p>
            <a:r>
              <a:rPr lang="en-US" dirty="0">
                <a:latin typeface="Times New Roman"/>
                <a:cs typeface="Times New Roman"/>
              </a:rPr>
              <a:t>Lockheed Martin Overview</a:t>
            </a:r>
          </a:p>
        </p:txBody>
      </p:sp>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515637" y="2001080"/>
            <a:ext cx="3787874" cy="4033040"/>
          </a:xfrm>
        </p:spPr>
        <p:txBody>
          <a:bodyPr vert="horz" lIns="91440" tIns="45720" rIns="91440" bIns="45720" rtlCol="0" anchor="t">
            <a:normAutofit/>
          </a:bodyPr>
          <a:lstStyle/>
          <a:p>
            <a:endParaRPr lang="en-US" sz="2000" dirty="0">
              <a:latin typeface="Times New Roman"/>
              <a:cs typeface="Times New Roman"/>
            </a:endParaRPr>
          </a:p>
          <a:p>
            <a:endParaRPr lang="en-US" sz="2000" dirty="0">
              <a:latin typeface="Times New Roman"/>
              <a:cs typeface="Times New Roman"/>
            </a:endParaRPr>
          </a:p>
          <a:p>
            <a:endParaRPr lang="en-US" sz="2000">
              <a:latin typeface="Times New Roman"/>
              <a:cs typeface="Calibri" panose="020F0502020204030204"/>
            </a:endParaRPr>
          </a:p>
        </p:txBody>
      </p:sp>
      <p:pic>
        <p:nvPicPr>
          <p:cNvPr id="5" name="Picture 5" descr="A picture containing indoor&#10;&#10;Description automatically generated">
            <a:extLst>
              <a:ext uri="{FF2B5EF4-FFF2-40B4-BE49-F238E27FC236}">
                <a16:creationId xmlns:a16="http://schemas.microsoft.com/office/drawing/2014/main" id="{45BDDF28-AD91-2AC0-8E9A-75FEFBC3B4E4}"/>
              </a:ext>
            </a:extLst>
          </p:cNvPr>
          <p:cNvPicPr>
            <a:picLocks noChangeAspect="1"/>
          </p:cNvPicPr>
          <p:nvPr/>
        </p:nvPicPr>
        <p:blipFill rotWithShape="1">
          <a:blip r:embed="rId4"/>
          <a:srcRect t="5736" r="-1" b="6861"/>
          <a:stretch/>
        </p:blipFill>
        <p:spPr>
          <a:xfrm>
            <a:off x="4904316" y="-4"/>
            <a:ext cx="7287684" cy="3694372"/>
          </a:xfrm>
          <a:custGeom>
            <a:avLst/>
            <a:gdLst/>
            <a:ahLst/>
            <a:cxnLst/>
            <a:rect l="l" t="t" r="r" b="b"/>
            <a:pathLst>
              <a:path w="7287684" h="3694372">
                <a:moveTo>
                  <a:pt x="1047969" y="0"/>
                </a:moveTo>
                <a:lnTo>
                  <a:pt x="7287684" y="0"/>
                </a:lnTo>
                <a:lnTo>
                  <a:pt x="7287684" y="814388"/>
                </a:lnTo>
                <a:lnTo>
                  <a:pt x="7287684" y="3694372"/>
                </a:lnTo>
                <a:lnTo>
                  <a:pt x="471411" y="3694372"/>
                </a:lnTo>
                <a:lnTo>
                  <a:pt x="470992" y="3686621"/>
                </a:lnTo>
                <a:cubicBezTo>
                  <a:pt x="458999" y="3642419"/>
                  <a:pt x="427907" y="3602236"/>
                  <a:pt x="376383" y="3554015"/>
                </a:cubicBezTo>
                <a:cubicBezTo>
                  <a:pt x="315976" y="3500438"/>
                  <a:pt x="255568" y="3454003"/>
                  <a:pt x="170288" y="3407569"/>
                </a:cubicBezTo>
                <a:cubicBezTo>
                  <a:pt x="365723" y="3382565"/>
                  <a:pt x="163181" y="3296841"/>
                  <a:pt x="230695" y="3243263"/>
                </a:cubicBezTo>
                <a:cubicBezTo>
                  <a:pt x="369276" y="3221831"/>
                  <a:pt x="479431" y="3393282"/>
                  <a:pt x="667759" y="3343275"/>
                </a:cubicBezTo>
                <a:cubicBezTo>
                  <a:pt x="440344" y="3196828"/>
                  <a:pt x="184501" y="3150393"/>
                  <a:pt x="17493" y="2953940"/>
                </a:cubicBezTo>
                <a:cubicBezTo>
                  <a:pt x="56580" y="2911078"/>
                  <a:pt x="95667" y="2953940"/>
                  <a:pt x="127647" y="2936081"/>
                </a:cubicBezTo>
                <a:cubicBezTo>
                  <a:pt x="127647" y="2925365"/>
                  <a:pt x="500751" y="2993232"/>
                  <a:pt x="522071" y="2714625"/>
                </a:cubicBezTo>
                <a:cubicBezTo>
                  <a:pt x="529178" y="2714625"/>
                  <a:pt x="536285" y="2714625"/>
                  <a:pt x="543391" y="2703909"/>
                </a:cubicBezTo>
                <a:cubicBezTo>
                  <a:pt x="582478" y="2664619"/>
                  <a:pt x="546945" y="2571750"/>
                  <a:pt x="610905" y="2564606"/>
                </a:cubicBezTo>
                <a:cubicBezTo>
                  <a:pt x="681973" y="2557462"/>
                  <a:pt x="749487" y="2525315"/>
                  <a:pt x="824107" y="2543175"/>
                </a:cubicBezTo>
                <a:cubicBezTo>
                  <a:pt x="880961" y="2557462"/>
                  <a:pt x="941368" y="2575322"/>
                  <a:pt x="1001776" y="2575322"/>
                </a:cubicBezTo>
                <a:cubicBezTo>
                  <a:pt x="1065736" y="2575322"/>
                  <a:pt x="1154570" y="2696766"/>
                  <a:pt x="1193658" y="2536031"/>
                </a:cubicBezTo>
                <a:cubicBezTo>
                  <a:pt x="1193658" y="2528888"/>
                  <a:pt x="1303812" y="2546747"/>
                  <a:pt x="1364219" y="2553891"/>
                </a:cubicBezTo>
                <a:cubicBezTo>
                  <a:pt x="1413966" y="2561035"/>
                  <a:pt x="1474374" y="2593181"/>
                  <a:pt x="1509907" y="2528888"/>
                </a:cubicBezTo>
                <a:cubicBezTo>
                  <a:pt x="1527674" y="2489596"/>
                  <a:pt x="1442393" y="2418159"/>
                  <a:pt x="1367772" y="2411015"/>
                </a:cubicBezTo>
                <a:cubicBezTo>
                  <a:pt x="1300259" y="2403872"/>
                  <a:pt x="1232745" y="2396728"/>
                  <a:pt x="1168784" y="2411015"/>
                </a:cubicBezTo>
                <a:cubicBezTo>
                  <a:pt x="1090610" y="2428875"/>
                  <a:pt x="1047969" y="2400300"/>
                  <a:pt x="1026649" y="2336007"/>
                </a:cubicBezTo>
                <a:cubicBezTo>
                  <a:pt x="1001776" y="2268141"/>
                  <a:pt x="955582" y="2232422"/>
                  <a:pt x="891621" y="2200275"/>
                </a:cubicBezTo>
                <a:cubicBezTo>
                  <a:pt x="735273" y="2121694"/>
                  <a:pt x="586032" y="2028825"/>
                  <a:pt x="415470" y="1982390"/>
                </a:cubicBezTo>
                <a:cubicBezTo>
                  <a:pt x="383490" y="1975246"/>
                  <a:pt x="344403" y="1960959"/>
                  <a:pt x="330189" y="1900238"/>
                </a:cubicBezTo>
                <a:cubicBezTo>
                  <a:pt x="792127" y="1993106"/>
                  <a:pt x="1211424" y="2232422"/>
                  <a:pt x="1687576" y="2218135"/>
                </a:cubicBezTo>
                <a:cubicBezTo>
                  <a:pt x="1559654" y="2143125"/>
                  <a:pt x="1406860" y="2139554"/>
                  <a:pt x="1268278" y="2085975"/>
                </a:cubicBezTo>
                <a:cubicBezTo>
                  <a:pt x="1367772" y="2046685"/>
                  <a:pt x="1460160" y="2089547"/>
                  <a:pt x="1552548" y="2110978"/>
                </a:cubicBezTo>
                <a:cubicBezTo>
                  <a:pt x="1630722" y="2128837"/>
                  <a:pt x="1701789" y="2132410"/>
                  <a:pt x="1708896" y="2021681"/>
                </a:cubicBezTo>
                <a:cubicBezTo>
                  <a:pt x="1708896" y="2010965"/>
                  <a:pt x="1708896" y="2003821"/>
                  <a:pt x="1708896" y="1993106"/>
                </a:cubicBezTo>
                <a:cubicBezTo>
                  <a:pt x="1680469" y="1946672"/>
                  <a:pt x="1641382" y="1925240"/>
                  <a:pt x="1591635" y="1910953"/>
                </a:cubicBezTo>
                <a:cubicBezTo>
                  <a:pt x="1563208" y="1903809"/>
                  <a:pt x="1524121" y="1889522"/>
                  <a:pt x="1524121" y="1857375"/>
                </a:cubicBezTo>
                <a:cubicBezTo>
                  <a:pt x="1527674" y="1735931"/>
                  <a:pt x="1431733" y="1700212"/>
                  <a:pt x="1339346" y="1664493"/>
                </a:cubicBezTo>
                <a:cubicBezTo>
                  <a:pt x="1389093" y="1603772"/>
                  <a:pt x="1431733" y="1646635"/>
                  <a:pt x="1470820" y="1643062"/>
                </a:cubicBezTo>
                <a:cubicBezTo>
                  <a:pt x="1495694" y="1639491"/>
                  <a:pt x="1520567" y="1635919"/>
                  <a:pt x="1520567" y="1603772"/>
                </a:cubicBezTo>
                <a:cubicBezTo>
                  <a:pt x="1520567" y="1578769"/>
                  <a:pt x="1509907" y="1546622"/>
                  <a:pt x="1485034" y="1546622"/>
                </a:cubicBezTo>
                <a:cubicBezTo>
                  <a:pt x="1328686" y="1543050"/>
                  <a:pt x="1239851" y="1371600"/>
                  <a:pt x="1076396" y="1371600"/>
                </a:cubicBezTo>
                <a:cubicBezTo>
                  <a:pt x="976902" y="1371600"/>
                  <a:pt x="1126144" y="1275159"/>
                  <a:pt x="1044416" y="1235869"/>
                </a:cubicBezTo>
                <a:cubicBezTo>
                  <a:pt x="1026649" y="1225153"/>
                  <a:pt x="1094163" y="1210866"/>
                  <a:pt x="1122590" y="1214437"/>
                </a:cubicBezTo>
                <a:cubicBezTo>
                  <a:pt x="1151017" y="1218009"/>
                  <a:pt x="1175891" y="1243013"/>
                  <a:pt x="1211424" y="1225153"/>
                </a:cubicBezTo>
                <a:cubicBezTo>
                  <a:pt x="1229191" y="1160860"/>
                  <a:pt x="1182997" y="1135856"/>
                  <a:pt x="1140357" y="1117997"/>
                </a:cubicBezTo>
                <a:cubicBezTo>
                  <a:pt x="1047969" y="1075135"/>
                  <a:pt x="955582" y="1025129"/>
                  <a:pt x="852534" y="1010841"/>
                </a:cubicBezTo>
                <a:cubicBezTo>
                  <a:pt x="817001" y="1007269"/>
                  <a:pt x="795680" y="989409"/>
                  <a:pt x="799234" y="953690"/>
                </a:cubicBezTo>
                <a:cubicBezTo>
                  <a:pt x="806340" y="907256"/>
                  <a:pt x="841874" y="921544"/>
                  <a:pt x="870301" y="925115"/>
                </a:cubicBezTo>
                <a:cubicBezTo>
                  <a:pt x="888068" y="928688"/>
                  <a:pt x="905835" y="939403"/>
                  <a:pt x="923602" y="914400"/>
                </a:cubicBezTo>
                <a:cubicBezTo>
                  <a:pt x="611794" y="724198"/>
                  <a:pt x="409919" y="684684"/>
                  <a:pt x="132090" y="589415"/>
                </a:cubicBezTo>
                <a:lnTo>
                  <a:pt x="31922" y="552917"/>
                </a:lnTo>
                <a:lnTo>
                  <a:pt x="26859" y="541335"/>
                </a:lnTo>
                <a:cubicBezTo>
                  <a:pt x="20137" y="534929"/>
                  <a:pt x="8953" y="532232"/>
                  <a:pt x="0" y="527681"/>
                </a:cubicBezTo>
                <a:cubicBezTo>
                  <a:pt x="5969" y="516305"/>
                  <a:pt x="7617" y="502963"/>
                  <a:pt x="17905" y="493550"/>
                </a:cubicBezTo>
                <a:cubicBezTo>
                  <a:pt x="23947" y="488022"/>
                  <a:pt x="35344" y="487159"/>
                  <a:pt x="44763" y="486724"/>
                </a:cubicBezTo>
                <a:lnTo>
                  <a:pt x="165722" y="483650"/>
                </a:lnTo>
                <a:lnTo>
                  <a:pt x="193385" y="498723"/>
                </a:lnTo>
                <a:cubicBezTo>
                  <a:pt x="210263" y="511671"/>
                  <a:pt x="227142" y="525066"/>
                  <a:pt x="315976" y="535781"/>
                </a:cubicBezTo>
                <a:cubicBezTo>
                  <a:pt x="401257" y="546497"/>
                  <a:pt x="479431" y="582216"/>
                  <a:pt x="575372" y="525066"/>
                </a:cubicBezTo>
                <a:cubicBezTo>
                  <a:pt x="639332" y="485775"/>
                  <a:pt x="742380" y="528637"/>
                  <a:pt x="820554" y="560785"/>
                </a:cubicBezTo>
                <a:cubicBezTo>
                  <a:pt x="884515" y="589360"/>
                  <a:pt x="948475" y="596503"/>
                  <a:pt x="1033756" y="560785"/>
                </a:cubicBezTo>
                <a:cubicBezTo>
                  <a:pt x="955582" y="539354"/>
                  <a:pt x="895175" y="521494"/>
                  <a:pt x="834767" y="507206"/>
                </a:cubicBezTo>
                <a:cubicBezTo>
                  <a:pt x="785020" y="496491"/>
                  <a:pt x="756593" y="471488"/>
                  <a:pt x="760147" y="417909"/>
                </a:cubicBezTo>
                <a:cubicBezTo>
                  <a:pt x="760147" y="389334"/>
                  <a:pt x="749487" y="350044"/>
                  <a:pt x="785020" y="335757"/>
                </a:cubicBezTo>
                <a:cubicBezTo>
                  <a:pt x="813447" y="321469"/>
                  <a:pt x="852534" y="335757"/>
                  <a:pt x="866748" y="360759"/>
                </a:cubicBezTo>
                <a:cubicBezTo>
                  <a:pt x="884515" y="407194"/>
                  <a:pt x="902281" y="450056"/>
                  <a:pt x="962689" y="453629"/>
                </a:cubicBezTo>
                <a:cubicBezTo>
                  <a:pt x="1044416" y="460771"/>
                  <a:pt x="998222" y="432197"/>
                  <a:pt x="984009" y="396478"/>
                </a:cubicBezTo>
                <a:cubicBezTo>
                  <a:pt x="969795" y="357188"/>
                  <a:pt x="1012436" y="346472"/>
                  <a:pt x="1040863" y="353615"/>
                </a:cubicBezTo>
                <a:cubicBezTo>
                  <a:pt x="1147464" y="385763"/>
                  <a:pt x="1257618" y="328613"/>
                  <a:pt x="1367772" y="375047"/>
                </a:cubicBezTo>
                <a:cubicBezTo>
                  <a:pt x="1339346" y="260747"/>
                  <a:pt x="1278938" y="210741"/>
                  <a:pt x="1151017" y="192881"/>
                </a:cubicBezTo>
                <a:cubicBezTo>
                  <a:pt x="1104823" y="189310"/>
                  <a:pt x="1055076" y="196453"/>
                  <a:pt x="1012436" y="164306"/>
                </a:cubicBezTo>
                <a:cubicBezTo>
                  <a:pt x="987562" y="146447"/>
                  <a:pt x="962689" y="125016"/>
                  <a:pt x="980456" y="89297"/>
                </a:cubicBezTo>
                <a:cubicBezTo>
                  <a:pt x="991116" y="64294"/>
                  <a:pt x="1019542" y="64294"/>
                  <a:pt x="1044416" y="71437"/>
                </a:cubicBezTo>
                <a:cubicBezTo>
                  <a:pt x="1147464" y="110728"/>
                  <a:pt x="1257618" y="121444"/>
                  <a:pt x="1364219" y="135731"/>
                </a:cubicBezTo>
                <a:cubicBezTo>
                  <a:pt x="1381986" y="139303"/>
                  <a:pt x="1399753" y="146447"/>
                  <a:pt x="1417520" y="110728"/>
                </a:cubicBezTo>
                <a:cubicBezTo>
                  <a:pt x="1293152" y="78581"/>
                  <a:pt x="1172337" y="35719"/>
                  <a:pt x="1047969" y="0"/>
                </a:cubicBezTo>
                <a:close/>
              </a:path>
            </a:pathLst>
          </a:custGeom>
        </p:spPr>
      </p:pic>
      <p:pic>
        <p:nvPicPr>
          <p:cNvPr id="22" name="Picture 23" descr="A picture containing full, crowd&#10;&#10;Description automatically generated">
            <a:extLst>
              <a:ext uri="{FF2B5EF4-FFF2-40B4-BE49-F238E27FC236}">
                <a16:creationId xmlns:a16="http://schemas.microsoft.com/office/drawing/2014/main" id="{BCE6E5CB-EAA9-7E9C-315F-FB1594E5C90D}"/>
              </a:ext>
            </a:extLst>
          </p:cNvPr>
          <p:cNvPicPr>
            <a:picLocks noChangeAspect="1"/>
          </p:cNvPicPr>
          <p:nvPr/>
        </p:nvPicPr>
        <p:blipFill rotWithShape="1">
          <a:blip r:embed="rId5"/>
          <a:srcRect t="22929" b="24486"/>
          <a:stretch/>
        </p:blipFill>
        <p:spPr>
          <a:xfrm>
            <a:off x="4712703" y="3737513"/>
            <a:ext cx="7472381" cy="3055043"/>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pic>
      <p:sp>
        <p:nvSpPr>
          <p:cNvPr id="6" name="TextBox 5">
            <a:extLst>
              <a:ext uri="{FF2B5EF4-FFF2-40B4-BE49-F238E27FC236}">
                <a16:creationId xmlns:a16="http://schemas.microsoft.com/office/drawing/2014/main" id="{CE21EA8C-9713-D0EE-53DD-73C89382D148}"/>
              </a:ext>
            </a:extLst>
          </p:cNvPr>
          <p:cNvSpPr txBox="1"/>
          <p:nvPr/>
        </p:nvSpPr>
        <p:spPr>
          <a:xfrm>
            <a:off x="832757" y="1848757"/>
            <a:ext cx="3632199"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latin typeface="Times New Roman, serif"/>
              </a:rPr>
              <a:t>Lockheed Martin is one of the largest defense contractors in the world and has a global reach on the defense and aerospace industries. Lockheed has a strong reputation for innovation and excellence in its products and services. These can include fighter jets, helicopters, missiles, radar systems, spacecraft, energy, and advanced technologies for cybersecurity. Lockheed Martin came to be from a result of a merge between the Lockheed Corporation and Martin Marietta. Today they are committed to the advancement of Science, Technology, Engineering, and Math. (STEM)</a:t>
            </a:r>
          </a:p>
        </p:txBody>
      </p:sp>
      <p:pic>
        <p:nvPicPr>
          <p:cNvPr id="7" name="overView">
            <a:hlinkClick r:id="" action="ppaction://media"/>
            <a:extLst>
              <a:ext uri="{FF2B5EF4-FFF2-40B4-BE49-F238E27FC236}">
                <a16:creationId xmlns:a16="http://schemas.microsoft.com/office/drawing/2014/main" id="{A090EA80-2CB7-8030-73BF-CDEB2F55D57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922361" y="5534932"/>
            <a:ext cx="730250" cy="730250"/>
          </a:xfrm>
          <a:prstGeom prst="rect">
            <a:avLst/>
          </a:prstGeom>
        </p:spPr>
      </p:pic>
    </p:spTree>
    <p:extLst>
      <p:ext uri="{BB962C8B-B14F-4D97-AF65-F5344CB8AC3E}">
        <p14:creationId xmlns:p14="http://schemas.microsoft.com/office/powerpoint/2010/main" val="29056792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nextCondLst>
                <p:cond evt="onClick" delay="0">
                  <p:tgtEl>
                    <p:spTgt spid="7"/>
                  </p:tgtEl>
                </p:cond>
              </p:nextCondLst>
            </p:seq>
            <p:audio>
              <p:cMediaNode>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3692AF-E0E3-5FA0-50A7-2AFEB9296215}"/>
              </a:ext>
            </a:extLst>
          </p:cNvPr>
          <p:cNvSpPr>
            <a:spLocks noGrp="1"/>
          </p:cNvSpPr>
          <p:nvPr>
            <p:ph type="title"/>
          </p:nvPr>
        </p:nvSpPr>
        <p:spPr>
          <a:xfrm>
            <a:off x="570321" y="-717246"/>
            <a:ext cx="11018520" cy="1434415"/>
          </a:xfrm>
        </p:spPr>
        <p:txBody>
          <a:bodyPr anchor="b">
            <a:normAutofit/>
          </a:bodyPr>
          <a:lstStyle/>
          <a:p>
            <a:r>
              <a:rPr lang="en-US" sz="3200" u="sng" dirty="0">
                <a:latin typeface="Times New Roman"/>
                <a:cs typeface="Times New Roman"/>
              </a:rPr>
              <a:t>Lockheed Martins Business Continuity Plan:</a:t>
            </a:r>
            <a:endParaRPr lang="en-US" sz="3200" dirty="0">
              <a:cs typeface="Calibri Light"/>
            </a:endParaRPr>
          </a:p>
        </p:txBody>
      </p:sp>
      <p:sp>
        <p:nvSpPr>
          <p:cNvPr id="3" name="Content Placeholder 2">
            <a:extLst>
              <a:ext uri="{FF2B5EF4-FFF2-40B4-BE49-F238E27FC236}">
                <a16:creationId xmlns:a16="http://schemas.microsoft.com/office/drawing/2014/main" id="{2C137BC4-9129-3E8A-AFE6-1FED46B064C3}"/>
              </a:ext>
            </a:extLst>
          </p:cNvPr>
          <p:cNvSpPr>
            <a:spLocks noGrp="1"/>
          </p:cNvSpPr>
          <p:nvPr>
            <p:ph idx="1"/>
          </p:nvPr>
        </p:nvSpPr>
        <p:spPr>
          <a:xfrm>
            <a:off x="572493" y="982745"/>
            <a:ext cx="6713552" cy="5207743"/>
          </a:xfrm>
        </p:spPr>
        <p:txBody>
          <a:bodyPr vert="horz" lIns="91440" tIns="45720" rIns="91440" bIns="45720" rtlCol="0" anchor="t">
            <a:noAutofit/>
          </a:bodyPr>
          <a:lstStyle/>
          <a:p>
            <a:r>
              <a:rPr lang="en-US" sz="1500" dirty="0">
                <a:latin typeface="Times New Roman"/>
                <a:cs typeface="Times New Roman"/>
              </a:rPr>
              <a:t>Introduction: Overviews the plans purpose, scope, and objectives of the BCP.</a:t>
            </a:r>
          </a:p>
          <a:p>
            <a:r>
              <a:rPr lang="en-US" sz="1500" dirty="0">
                <a:latin typeface="Times New Roman"/>
                <a:cs typeface="Times New Roman"/>
              </a:rPr>
              <a:t>Business Impact Analysis: Performs an assessment of Lockheed's’ processes, systems, functions, and intellectual property that are critical for the organization to continue. The assessment is done to identify potential threats, vulnerabilities, and impacts.</a:t>
            </a:r>
          </a:p>
          <a:p>
            <a:r>
              <a:rPr lang="en-US" sz="1500" dirty="0">
                <a:latin typeface="Times New Roman"/>
                <a:cs typeface="Times New Roman"/>
              </a:rPr>
              <a:t>Risk Management Strategy: Defined policies and procedures for identifying, assessing, and mitigating risks to critical business operations, assets, and data.</a:t>
            </a:r>
          </a:p>
          <a:p>
            <a:r>
              <a:rPr lang="en-US" sz="1500" dirty="0">
                <a:latin typeface="Times New Roman"/>
                <a:cs typeface="Times New Roman"/>
              </a:rPr>
              <a:t>Crisis Management Strategy: Defined policies and procedures to manage crises, emergencies, and disasters effectively.</a:t>
            </a:r>
          </a:p>
          <a:p>
            <a:r>
              <a:rPr lang="en-US" sz="1500" dirty="0">
                <a:latin typeface="Times New Roman"/>
                <a:cs typeface="Times New Roman"/>
              </a:rPr>
              <a:t>Business Continuity Strategy: Defined policies and procedures to ensure continuity of essential business operations during and after a disruptive event.</a:t>
            </a:r>
          </a:p>
          <a:p>
            <a:r>
              <a:rPr lang="en-US" sz="1500" dirty="0">
                <a:latin typeface="Times New Roman"/>
                <a:cs typeface="Times New Roman"/>
              </a:rPr>
              <a:t>IT Disaster Recovery Plan: Defined policies and procedures to restore critical IT systems, networks, and data in the event of a disaster or outage.</a:t>
            </a:r>
          </a:p>
          <a:p>
            <a:r>
              <a:rPr lang="en-US" sz="1500" dirty="0">
                <a:latin typeface="Times New Roman"/>
                <a:cs typeface="Times New Roman"/>
              </a:rPr>
              <a:t>Communication Plan: Defined policies and procedures to communicate effectively with all stakeholders, including employees, customers, vendors, and the public.</a:t>
            </a:r>
          </a:p>
          <a:p>
            <a:r>
              <a:rPr lang="en-US" sz="1500" dirty="0">
                <a:latin typeface="Times New Roman"/>
                <a:cs typeface="Times New Roman"/>
              </a:rPr>
              <a:t>Training and Awareness: Training set in place so that employees can be educated on the business continuity plan and emergency response procedures.</a:t>
            </a:r>
          </a:p>
          <a:p>
            <a:r>
              <a:rPr lang="en-US" sz="1500" dirty="0">
                <a:latin typeface="Times New Roman"/>
                <a:cs typeface="Times New Roman"/>
              </a:rPr>
              <a:t>Testing and Maintenance: Defined policies and procedures to conduct regular testing and maintenance of the business continuity plan to ensure its readiness and effectiveness.</a:t>
            </a:r>
            <a:endParaRPr lang="en-US" sz="1500" dirty="0"/>
          </a:p>
          <a:p>
            <a:endParaRPr lang="en-US" sz="1200">
              <a:cs typeface="Calibri"/>
            </a:endParaRPr>
          </a:p>
        </p:txBody>
      </p:sp>
      <p:pic>
        <p:nvPicPr>
          <p:cNvPr id="4" name="Picture 4">
            <a:extLst>
              <a:ext uri="{FF2B5EF4-FFF2-40B4-BE49-F238E27FC236}">
                <a16:creationId xmlns:a16="http://schemas.microsoft.com/office/drawing/2014/main" id="{8D23DE73-678F-79CD-86F9-7BC1728F7884}"/>
              </a:ext>
            </a:extLst>
          </p:cNvPr>
          <p:cNvPicPr>
            <a:picLocks noChangeAspect="1"/>
          </p:cNvPicPr>
          <p:nvPr/>
        </p:nvPicPr>
        <p:blipFill rotWithShape="1">
          <a:blip r:embed="rId4"/>
          <a:srcRect l="1016" r="2776" b="-3"/>
          <a:stretch/>
        </p:blipFill>
        <p:spPr>
          <a:xfrm>
            <a:off x="7648444" y="1190462"/>
            <a:ext cx="3941064" cy="4096512"/>
          </a:xfrm>
          <a:prstGeom prst="rect">
            <a:avLst/>
          </a:prstGeom>
        </p:spPr>
      </p:pic>
      <p:cxnSp>
        <p:nvCxnSpPr>
          <p:cNvPr id="6" name="Straight Arrow Connector 5">
            <a:extLst>
              <a:ext uri="{FF2B5EF4-FFF2-40B4-BE49-F238E27FC236}">
                <a16:creationId xmlns:a16="http://schemas.microsoft.com/office/drawing/2014/main" id="{9F50B0FE-1509-BB45-FFC2-B24493A2415B}"/>
              </a:ext>
            </a:extLst>
          </p:cNvPr>
          <p:cNvCxnSpPr/>
          <p:nvPr/>
        </p:nvCxnSpPr>
        <p:spPr>
          <a:xfrm flipV="1">
            <a:off x="574603" y="800976"/>
            <a:ext cx="11036707" cy="48342"/>
          </a:xfrm>
          <a:prstGeom prst="straightConnector1">
            <a:avLst/>
          </a:prstGeom>
          <a:ln>
            <a:solidFill>
              <a:srgbClr val="92D050"/>
            </a:solidFill>
          </a:ln>
        </p:spPr>
        <p:style>
          <a:lnRef idx="1">
            <a:schemeClr val="accent1"/>
          </a:lnRef>
          <a:fillRef idx="0">
            <a:schemeClr val="accent1"/>
          </a:fillRef>
          <a:effectRef idx="0">
            <a:schemeClr val="accent1"/>
          </a:effectRef>
          <a:fontRef idx="minor">
            <a:schemeClr val="tx1"/>
          </a:fontRef>
        </p:style>
      </p:cxnSp>
      <p:pic>
        <p:nvPicPr>
          <p:cNvPr id="8" name="BCP">
            <a:hlinkClick r:id="" action="ppaction://media"/>
            <a:extLst>
              <a:ext uri="{FF2B5EF4-FFF2-40B4-BE49-F238E27FC236}">
                <a16:creationId xmlns:a16="http://schemas.microsoft.com/office/drawing/2014/main" id="{B4D3C770-7EA3-60E1-C455-264BD45F9A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11332" y="5709104"/>
            <a:ext cx="730250" cy="730250"/>
          </a:xfrm>
          <a:prstGeom prst="rect">
            <a:avLst/>
          </a:prstGeom>
        </p:spPr>
      </p:pic>
    </p:spTree>
    <p:extLst>
      <p:ext uri="{BB962C8B-B14F-4D97-AF65-F5344CB8AC3E}">
        <p14:creationId xmlns:p14="http://schemas.microsoft.com/office/powerpoint/2010/main" val="39733098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nextCondLst>
                <p:cond evt="onClick" delay="0">
                  <p:tgtEl>
                    <p:spTgt spid="8"/>
                  </p:tgtEl>
                </p:cond>
              </p:nextCondLst>
            </p:seq>
            <p:audio>
              <p:cMediaNode>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3692AF-E0E3-5FA0-50A7-2AFEB9296215}"/>
              </a:ext>
            </a:extLst>
          </p:cNvPr>
          <p:cNvSpPr>
            <a:spLocks noGrp="1"/>
          </p:cNvSpPr>
          <p:nvPr>
            <p:ph type="title"/>
          </p:nvPr>
        </p:nvSpPr>
        <p:spPr>
          <a:xfrm>
            <a:off x="548024" y="89896"/>
            <a:ext cx="10611023" cy="1481328"/>
          </a:xfrm>
        </p:spPr>
        <p:txBody>
          <a:bodyPr anchor="b">
            <a:normAutofit/>
          </a:bodyPr>
          <a:lstStyle/>
          <a:p>
            <a:r>
              <a:rPr lang="en-US" sz="3400" u="sng">
                <a:latin typeface="Times New Roman"/>
                <a:cs typeface="Times New Roman"/>
              </a:rPr>
              <a:t>Lockheed Martins Disaster Recovery Plan:</a:t>
            </a:r>
            <a:endParaRPr lang="en-US" sz="3400">
              <a:cs typeface="Calibri Light"/>
            </a:endParaRPr>
          </a:p>
          <a:p>
            <a:endParaRPr lang="en-US" sz="3400" u="sng">
              <a:latin typeface="Times New Roman"/>
              <a:cs typeface="Times New Roman"/>
            </a:endParaRPr>
          </a:p>
          <a:p>
            <a:endParaRPr lang="en-US" sz="3400">
              <a:cs typeface="Calibri Light"/>
            </a:endParaRPr>
          </a:p>
        </p:txBody>
      </p:sp>
      <p:sp>
        <p:nvSpPr>
          <p:cNvPr id="3" name="Content Placeholder 2">
            <a:extLst>
              <a:ext uri="{FF2B5EF4-FFF2-40B4-BE49-F238E27FC236}">
                <a16:creationId xmlns:a16="http://schemas.microsoft.com/office/drawing/2014/main" id="{2C137BC4-9129-3E8A-AFE6-1FED46B064C3}"/>
              </a:ext>
            </a:extLst>
          </p:cNvPr>
          <p:cNvSpPr>
            <a:spLocks noGrp="1"/>
          </p:cNvSpPr>
          <p:nvPr>
            <p:ph idx="1"/>
          </p:nvPr>
        </p:nvSpPr>
        <p:spPr>
          <a:xfrm>
            <a:off x="638482" y="1050820"/>
            <a:ext cx="4818888" cy="3547872"/>
          </a:xfrm>
        </p:spPr>
        <p:txBody>
          <a:bodyPr vert="horz" lIns="91440" tIns="45720" rIns="91440" bIns="45720" rtlCol="0" anchor="t">
            <a:noAutofit/>
          </a:bodyPr>
          <a:lstStyle/>
          <a:p>
            <a:r>
              <a:rPr lang="en-US" sz="1200" dirty="0">
                <a:latin typeface="Times New Roman"/>
                <a:cs typeface="Times New Roman"/>
              </a:rPr>
              <a:t>Introduction: Overviews the plans purpose, scope, and objectives of the DRP.</a:t>
            </a:r>
            <a:endParaRPr lang="en-US" sz="1200">
              <a:latin typeface="Times New Roman"/>
              <a:cs typeface="Calibri"/>
            </a:endParaRPr>
          </a:p>
          <a:p>
            <a:r>
              <a:rPr lang="en-US" sz="1200" dirty="0">
                <a:latin typeface="Times New Roman"/>
                <a:cs typeface="Times New Roman"/>
              </a:rPr>
              <a:t>Disaster Recovery Team: A ledger of personnel responsible for executing the disaster recovery plan and their roles and responsibilities.</a:t>
            </a:r>
            <a:endParaRPr lang="en-US" sz="1200">
              <a:latin typeface="Times New Roman"/>
              <a:cs typeface="Calibri"/>
            </a:endParaRPr>
          </a:p>
          <a:p>
            <a:r>
              <a:rPr lang="en-US" sz="1200" dirty="0">
                <a:latin typeface="Times New Roman"/>
                <a:cs typeface="Times New Roman"/>
              </a:rPr>
              <a:t>Risk Assessment: An assessment of potential risks and vulnerabilities to critical infrastructure such as natural disasters, cyberattacks, and other potential disruptions.</a:t>
            </a:r>
            <a:endParaRPr lang="en-US" sz="1200">
              <a:latin typeface="Times New Roman"/>
              <a:cs typeface="Calibri"/>
            </a:endParaRPr>
          </a:p>
          <a:p>
            <a:r>
              <a:rPr lang="en-US" sz="1200" dirty="0">
                <a:latin typeface="Times New Roman"/>
                <a:cs typeface="Times New Roman"/>
              </a:rPr>
              <a:t>Backup and Recovery Strategy: Policies and procedures for backing up critical data and proprietary systems and recovering them in the event of a disaster or outage.</a:t>
            </a:r>
            <a:endParaRPr lang="en-US" sz="1200">
              <a:latin typeface="Times New Roman"/>
              <a:cs typeface="Calibri"/>
            </a:endParaRPr>
          </a:p>
          <a:p>
            <a:r>
              <a:rPr lang="en-US" sz="1200" dirty="0">
                <a:latin typeface="Times New Roman"/>
                <a:cs typeface="Times New Roman"/>
              </a:rPr>
              <a:t>Emergency Response Plan: Policies and procedures for responding to an emergency, such as evacuating personnel, securing facilities, and mitigating damage.</a:t>
            </a:r>
            <a:endParaRPr lang="en-US" sz="1200">
              <a:latin typeface="Times New Roman"/>
              <a:cs typeface="Calibri"/>
            </a:endParaRPr>
          </a:p>
          <a:p>
            <a:r>
              <a:rPr lang="en-US" sz="1200" dirty="0">
                <a:latin typeface="Times New Roman"/>
                <a:cs typeface="Times New Roman"/>
              </a:rPr>
              <a:t>Communication Plan: Policies and procedures to communicate effectively with all stakeholders, including employees, customers, vendors, and the public.</a:t>
            </a:r>
            <a:endParaRPr lang="en-US" sz="1200">
              <a:latin typeface="Times New Roman"/>
              <a:cs typeface="Calibri"/>
            </a:endParaRPr>
          </a:p>
          <a:p>
            <a:r>
              <a:rPr lang="en-US" sz="1200" dirty="0">
                <a:latin typeface="Times New Roman"/>
                <a:cs typeface="Times New Roman"/>
              </a:rPr>
              <a:t>Testing and Maintenance: Policies and procedures to conduct regular testing and maintenance of the disaster recovery plan. This is to ensure its effectiveness and readiness.</a:t>
            </a:r>
            <a:endParaRPr lang="en-US" sz="1200">
              <a:latin typeface="Times New Roman"/>
              <a:cs typeface="Calibri"/>
            </a:endParaRPr>
          </a:p>
          <a:p>
            <a:r>
              <a:rPr lang="en-US" sz="1200" dirty="0">
                <a:latin typeface="Times New Roman"/>
                <a:cs typeface="Times New Roman"/>
              </a:rPr>
              <a:t>Training and Awareness: Policies and procedures to train employees on the disaster recovery plan, emergency response procedures, and other critical components of continuity management.</a:t>
            </a:r>
          </a:p>
          <a:p>
            <a:r>
              <a:rPr lang="en-US" sz="1200" dirty="0">
                <a:latin typeface="Times New Roman"/>
                <a:cs typeface="Times New Roman"/>
              </a:rPr>
              <a:t>Continuous Improvement: Policies and procedures to continuously review, critique, and improve the disaster recovery plan based on lessons learned from previous events, industry standards, and advancements in technologies.</a:t>
            </a:r>
          </a:p>
          <a:p>
            <a:endParaRPr lang="en-US" sz="900">
              <a:latin typeface="Times New Roman"/>
              <a:cs typeface="Calibri"/>
            </a:endParaRPr>
          </a:p>
        </p:txBody>
      </p:sp>
      <p:pic>
        <p:nvPicPr>
          <p:cNvPr id="6" name="Picture 6" descr="A picture containing outdoor&#10;&#10;Description automatically generated">
            <a:extLst>
              <a:ext uri="{FF2B5EF4-FFF2-40B4-BE49-F238E27FC236}">
                <a16:creationId xmlns:a16="http://schemas.microsoft.com/office/drawing/2014/main" id="{2EE44F62-EF5D-2FCC-0F9D-087F2F6C45CE}"/>
              </a:ext>
            </a:extLst>
          </p:cNvPr>
          <p:cNvPicPr>
            <a:picLocks noChangeAspect="1"/>
          </p:cNvPicPr>
          <p:nvPr/>
        </p:nvPicPr>
        <p:blipFill rotWithShape="1">
          <a:blip r:embed="rId4"/>
          <a:srcRect l="6626" r="14063"/>
          <a:stretch/>
        </p:blipFill>
        <p:spPr>
          <a:xfrm>
            <a:off x="6099048" y="1493159"/>
            <a:ext cx="5458968" cy="3871681"/>
          </a:xfrm>
          <a:prstGeom prst="rect">
            <a:avLst/>
          </a:prstGeom>
        </p:spPr>
      </p:pic>
      <p:cxnSp>
        <p:nvCxnSpPr>
          <p:cNvPr id="8" name="Straight Arrow Connector 7">
            <a:extLst>
              <a:ext uri="{FF2B5EF4-FFF2-40B4-BE49-F238E27FC236}">
                <a16:creationId xmlns:a16="http://schemas.microsoft.com/office/drawing/2014/main" id="{C756360B-09AA-3481-C5D5-3E5E67D48B08}"/>
              </a:ext>
            </a:extLst>
          </p:cNvPr>
          <p:cNvCxnSpPr/>
          <p:nvPr/>
        </p:nvCxnSpPr>
        <p:spPr>
          <a:xfrm flipV="1">
            <a:off x="639917" y="703005"/>
            <a:ext cx="11036707" cy="48342"/>
          </a:xfrm>
          <a:prstGeom prst="straightConnector1">
            <a:avLst/>
          </a:prstGeom>
          <a:ln>
            <a:solidFill>
              <a:srgbClr val="92D050"/>
            </a:solidFill>
          </a:ln>
        </p:spPr>
        <p:style>
          <a:lnRef idx="1">
            <a:schemeClr val="accent1"/>
          </a:lnRef>
          <a:fillRef idx="0">
            <a:schemeClr val="accent1"/>
          </a:fillRef>
          <a:effectRef idx="0">
            <a:schemeClr val="accent1"/>
          </a:effectRef>
          <a:fontRef idx="minor">
            <a:schemeClr val="tx1"/>
          </a:fontRef>
        </p:style>
      </p:cxnSp>
      <p:pic>
        <p:nvPicPr>
          <p:cNvPr id="4" name="drp">
            <a:hlinkClick r:id="" action="ppaction://media"/>
            <a:extLst>
              <a:ext uri="{FF2B5EF4-FFF2-40B4-BE49-F238E27FC236}">
                <a16:creationId xmlns:a16="http://schemas.microsoft.com/office/drawing/2014/main" id="{14D3D7DC-3392-A75A-B059-B11E28FE95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71646" y="5556704"/>
            <a:ext cx="730250" cy="730250"/>
          </a:xfrm>
          <a:prstGeom prst="rect">
            <a:avLst/>
          </a:prstGeom>
        </p:spPr>
      </p:pic>
    </p:spTree>
    <p:extLst>
      <p:ext uri="{BB962C8B-B14F-4D97-AF65-F5344CB8AC3E}">
        <p14:creationId xmlns:p14="http://schemas.microsoft.com/office/powerpoint/2010/main" val="26098716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4C3692AF-E0E3-5FA0-50A7-2AFEB9296215}"/>
              </a:ext>
            </a:extLst>
          </p:cNvPr>
          <p:cNvSpPr>
            <a:spLocks noGrp="1"/>
          </p:cNvSpPr>
          <p:nvPr>
            <p:ph type="title"/>
          </p:nvPr>
        </p:nvSpPr>
        <p:spPr>
          <a:xfrm>
            <a:off x="544286" y="-315233"/>
            <a:ext cx="10302818" cy="1331006"/>
          </a:xfrm>
        </p:spPr>
        <p:txBody>
          <a:bodyPr>
            <a:normAutofit/>
          </a:bodyPr>
          <a:lstStyle/>
          <a:p>
            <a:r>
              <a:rPr lang="en-US" sz="4100" u="sng" dirty="0">
                <a:latin typeface="Times New Roman"/>
                <a:cs typeface="Times New Roman"/>
              </a:rPr>
              <a:t>Lockheed Martins Incident Response Plan:</a:t>
            </a:r>
            <a:endParaRPr lang="en-US" sz="4100" dirty="0">
              <a:cs typeface="Calibri Light"/>
            </a:endParaRPr>
          </a:p>
        </p:txBody>
      </p:sp>
      <p:sp>
        <p:nvSpPr>
          <p:cNvPr id="3" name="Content Placeholder 2">
            <a:extLst>
              <a:ext uri="{FF2B5EF4-FFF2-40B4-BE49-F238E27FC236}">
                <a16:creationId xmlns:a16="http://schemas.microsoft.com/office/drawing/2014/main" id="{2C137BC4-9129-3E8A-AFE6-1FED46B064C3}"/>
              </a:ext>
            </a:extLst>
          </p:cNvPr>
          <p:cNvSpPr>
            <a:spLocks noGrp="1"/>
          </p:cNvSpPr>
          <p:nvPr>
            <p:ph idx="1"/>
          </p:nvPr>
        </p:nvSpPr>
        <p:spPr>
          <a:xfrm>
            <a:off x="762000" y="758825"/>
            <a:ext cx="5393361" cy="4351338"/>
          </a:xfrm>
        </p:spPr>
        <p:txBody>
          <a:bodyPr vert="horz" lIns="91440" tIns="45720" rIns="91440" bIns="45720" rtlCol="0" anchor="t">
            <a:noAutofit/>
          </a:bodyPr>
          <a:lstStyle/>
          <a:p>
            <a:r>
              <a:rPr lang="en-US" sz="1300" dirty="0">
                <a:latin typeface="Times New Roman"/>
                <a:cs typeface="Times New Roman"/>
              </a:rPr>
              <a:t>Introduction: Overviews the plans purpose, scope, and objectives of the IRP.</a:t>
            </a:r>
            <a:endParaRPr lang="en-US" sz="1300" dirty="0">
              <a:cs typeface="Calibri"/>
            </a:endParaRPr>
          </a:p>
          <a:p>
            <a:r>
              <a:rPr lang="en-US" sz="1300" dirty="0">
                <a:latin typeface="Times New Roman"/>
                <a:cs typeface="Times New Roman"/>
              </a:rPr>
              <a:t>Incident Response Team: A defined ledger of the employees responsible for executing the incident response plan along with their roles and responsibilities.</a:t>
            </a:r>
            <a:endParaRPr lang="en-US" sz="1300" dirty="0">
              <a:cs typeface="Calibri"/>
            </a:endParaRPr>
          </a:p>
          <a:p>
            <a:r>
              <a:rPr lang="en-US" sz="1300" dirty="0">
                <a:latin typeface="Times New Roman"/>
                <a:cs typeface="Times New Roman"/>
              </a:rPr>
              <a:t>Threat Assessment: An assessment of potential threats and vulnerabilities to organizational intellectual property, including internal and external threats. Along with methods for detecting and monitoring them.</a:t>
            </a:r>
            <a:endParaRPr lang="en-US" sz="1300" dirty="0">
              <a:cs typeface="Calibri"/>
            </a:endParaRPr>
          </a:p>
          <a:p>
            <a:r>
              <a:rPr lang="en-US" sz="1300" dirty="0">
                <a:latin typeface="Times New Roman"/>
                <a:cs typeface="Times New Roman"/>
              </a:rPr>
              <a:t>Incident Response Procedures: Defined Policies and procedures for responding to an incident related to intellectual property, including containment, investigation, recovery, and reporting.</a:t>
            </a:r>
            <a:endParaRPr lang="en-US" sz="1300" dirty="0">
              <a:cs typeface="Calibri"/>
            </a:endParaRPr>
          </a:p>
          <a:p>
            <a:r>
              <a:rPr lang="en-US" sz="1300" dirty="0">
                <a:latin typeface="Times New Roman"/>
                <a:cs typeface="Times New Roman"/>
              </a:rPr>
              <a:t>Evidence Collection: Policies and procedures for collecting and preserving evidence related to the incident, such as documentation, forensic analysis, and a chain of custody.</a:t>
            </a:r>
            <a:endParaRPr lang="en-US" sz="1300" dirty="0">
              <a:cs typeface="Calibri"/>
            </a:endParaRPr>
          </a:p>
          <a:p>
            <a:r>
              <a:rPr lang="en-US" sz="1300" dirty="0">
                <a:latin typeface="Times New Roman"/>
                <a:cs typeface="Times New Roman"/>
              </a:rPr>
              <a:t>Legal and Regulatory Compliance: Policies and procedures for obeying legal and regulatory requirements such as data privacy laws and contract obligations.</a:t>
            </a:r>
            <a:endParaRPr lang="en-US" sz="1300" dirty="0">
              <a:cs typeface="Calibri"/>
            </a:endParaRPr>
          </a:p>
          <a:p>
            <a:r>
              <a:rPr lang="en-US" sz="1300" dirty="0">
                <a:latin typeface="Times New Roman"/>
                <a:cs typeface="Times New Roman"/>
              </a:rPr>
              <a:t>Communication Plan: Policies and procedures to communicate effectively with all stakeholders, including employees, customers, vendors, and law enforcement.</a:t>
            </a:r>
            <a:endParaRPr lang="en-US" sz="1300" dirty="0">
              <a:cs typeface="Calibri"/>
            </a:endParaRPr>
          </a:p>
          <a:p>
            <a:r>
              <a:rPr lang="en-US" sz="1300" dirty="0">
                <a:latin typeface="Times New Roman"/>
                <a:cs typeface="Times New Roman"/>
              </a:rPr>
              <a:t>Training and Awareness: Training for employees on the incident response plan, security policies and procedures, and other critical aspects of intellectual property protection.</a:t>
            </a:r>
            <a:endParaRPr lang="en-US" sz="1300" dirty="0">
              <a:cs typeface="Calibri"/>
            </a:endParaRPr>
          </a:p>
          <a:p>
            <a:r>
              <a:rPr lang="en-US" sz="1300" dirty="0">
                <a:latin typeface="Times New Roman"/>
                <a:cs typeface="Times New Roman"/>
              </a:rPr>
              <a:t>Continuous Improvement: Policies and procedures for continuous review, critique, and improvement of the incident response plan. Based on lessons learned from previous incidents, industry standards, and advancements in technologies.</a:t>
            </a:r>
            <a:endParaRPr lang="en-US" sz="1300" dirty="0">
              <a:cs typeface="Calibri"/>
            </a:endParaRPr>
          </a:p>
          <a:p>
            <a:endParaRPr lang="en-US" sz="1300" dirty="0">
              <a:cs typeface="Calibri"/>
            </a:endParaRPr>
          </a:p>
        </p:txBody>
      </p:sp>
      <p:pic>
        <p:nvPicPr>
          <p:cNvPr id="4" name="Picture 4" descr="A picture containing outdoor, fireworks, fountain, outdoor object&#10;&#10;Description automatically generated">
            <a:extLst>
              <a:ext uri="{FF2B5EF4-FFF2-40B4-BE49-F238E27FC236}">
                <a16:creationId xmlns:a16="http://schemas.microsoft.com/office/drawing/2014/main" id="{0F2A90E3-9147-9BAE-F595-8A38728E048E}"/>
              </a:ext>
            </a:extLst>
          </p:cNvPr>
          <p:cNvPicPr>
            <a:picLocks noChangeAspect="1"/>
          </p:cNvPicPr>
          <p:nvPr/>
        </p:nvPicPr>
        <p:blipFill rotWithShape="1">
          <a:blip r:embed="rId4"/>
          <a:srcRect l="42" r="1710" b="2"/>
          <a:stretch/>
        </p:blipFill>
        <p:spPr>
          <a:xfrm>
            <a:off x="6374920" y="861928"/>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11"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irp">
            <a:hlinkClick r:id="" action="ppaction://media"/>
            <a:extLst>
              <a:ext uri="{FF2B5EF4-FFF2-40B4-BE49-F238E27FC236}">
                <a16:creationId xmlns:a16="http://schemas.microsoft.com/office/drawing/2014/main" id="{B0A43490-03F7-EFA7-5FA8-7CF8F57C5A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08461" y="5676446"/>
            <a:ext cx="730250" cy="730250"/>
          </a:xfrm>
          <a:prstGeom prst="rect">
            <a:avLst/>
          </a:prstGeom>
        </p:spPr>
      </p:pic>
    </p:spTree>
    <p:extLst>
      <p:ext uri="{BB962C8B-B14F-4D97-AF65-F5344CB8AC3E}">
        <p14:creationId xmlns:p14="http://schemas.microsoft.com/office/powerpoint/2010/main" val="31076250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86AA2DA-281A-4806-8977-D617AEAC8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64185774-6FC0-4B8D-A8DB-A88546889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07978" y="0"/>
            <a:ext cx="2484022" cy="6858000"/>
          </a:xfrm>
          <a:custGeom>
            <a:avLst/>
            <a:gdLst>
              <a:gd name="connsiteX0" fmla="*/ 932173 w 2632012"/>
              <a:gd name="connsiteY0" fmla="*/ 1512545 h 6858000"/>
              <a:gd name="connsiteX1" fmla="*/ 932462 w 2632012"/>
              <a:gd name="connsiteY1" fmla="*/ 1512581 h 6858000"/>
              <a:gd name="connsiteX2" fmla="*/ 932378 w 2632012"/>
              <a:gd name="connsiteY2" fmla="*/ 1512599 h 6858000"/>
              <a:gd name="connsiteX3" fmla="*/ 932173 w 2632012"/>
              <a:gd name="connsiteY3" fmla="*/ 1512545 h 6858000"/>
              <a:gd name="connsiteX4" fmla="*/ 1207569 w 2632012"/>
              <a:gd name="connsiteY4" fmla="*/ 0 h 6858000"/>
              <a:gd name="connsiteX5" fmla="*/ 2632012 w 2632012"/>
              <a:gd name="connsiteY5" fmla="*/ 0 h 6858000"/>
              <a:gd name="connsiteX6" fmla="*/ 2632012 w 2632012"/>
              <a:gd name="connsiteY6" fmla="*/ 6858000 h 6858000"/>
              <a:gd name="connsiteX7" fmla="*/ 13514 w 2632012"/>
              <a:gd name="connsiteY7" fmla="*/ 6858000 h 6858000"/>
              <a:gd name="connsiteX8" fmla="*/ 13170 w 2632012"/>
              <a:gd name="connsiteY8" fmla="*/ 6812829 h 6858000"/>
              <a:gd name="connsiteX9" fmla="*/ 20332 w 2632012"/>
              <a:gd name="connsiteY9" fmla="*/ 6760689 h 6858000"/>
              <a:gd name="connsiteX10" fmla="*/ 25596 w 2632012"/>
              <a:gd name="connsiteY10" fmla="*/ 6721251 h 6858000"/>
              <a:gd name="connsiteX11" fmla="*/ 22507 w 2632012"/>
              <a:gd name="connsiteY11" fmla="*/ 6650499 h 6858000"/>
              <a:gd name="connsiteX12" fmla="*/ 22444 w 2632012"/>
              <a:gd name="connsiteY12" fmla="*/ 6604241 h 6858000"/>
              <a:gd name="connsiteX13" fmla="*/ 31867 w 2632012"/>
              <a:gd name="connsiteY13" fmla="*/ 6559984 h 6858000"/>
              <a:gd name="connsiteX14" fmla="*/ 38635 w 2632012"/>
              <a:gd name="connsiteY14" fmla="*/ 6515473 h 6858000"/>
              <a:gd name="connsiteX15" fmla="*/ 38467 w 2632012"/>
              <a:gd name="connsiteY15" fmla="*/ 6463736 h 6858000"/>
              <a:gd name="connsiteX16" fmla="*/ 38052 w 2632012"/>
              <a:gd name="connsiteY16" fmla="*/ 6432794 h 6858000"/>
              <a:gd name="connsiteX17" fmla="*/ 80445 w 2632012"/>
              <a:gd name="connsiteY17" fmla="*/ 6301309 h 6858000"/>
              <a:gd name="connsiteX18" fmla="*/ 138157 w 2632012"/>
              <a:gd name="connsiteY18" fmla="*/ 6257030 h 6858000"/>
              <a:gd name="connsiteX19" fmla="*/ 170419 w 2632012"/>
              <a:gd name="connsiteY19" fmla="*/ 6171255 h 6858000"/>
              <a:gd name="connsiteX20" fmla="*/ 164027 w 2632012"/>
              <a:gd name="connsiteY20" fmla="*/ 6164357 h 6858000"/>
              <a:gd name="connsiteX21" fmla="*/ 213309 w 2632012"/>
              <a:gd name="connsiteY21" fmla="*/ 6109331 h 6858000"/>
              <a:gd name="connsiteX22" fmla="*/ 220409 w 2632012"/>
              <a:gd name="connsiteY22" fmla="*/ 6022287 h 6858000"/>
              <a:gd name="connsiteX23" fmla="*/ 183756 w 2632012"/>
              <a:gd name="connsiteY23" fmla="*/ 5808789 h 6858000"/>
              <a:gd name="connsiteX24" fmla="*/ 138134 w 2632012"/>
              <a:gd name="connsiteY24" fmla="*/ 5616065 h 6858000"/>
              <a:gd name="connsiteX25" fmla="*/ 276721 w 2632012"/>
              <a:gd name="connsiteY25" fmla="*/ 4162848 h 6858000"/>
              <a:gd name="connsiteX26" fmla="*/ 343082 w 2632012"/>
              <a:gd name="connsiteY26" fmla="*/ 3059377 h 6858000"/>
              <a:gd name="connsiteX27" fmla="*/ 357677 w 2632012"/>
              <a:gd name="connsiteY27" fmla="*/ 2548608 h 6858000"/>
              <a:gd name="connsiteX28" fmla="*/ 399465 w 2632012"/>
              <a:gd name="connsiteY28" fmla="*/ 2412506 h 6858000"/>
              <a:gd name="connsiteX29" fmla="*/ 446400 w 2632012"/>
              <a:gd name="connsiteY29" fmla="*/ 2252507 h 6858000"/>
              <a:gd name="connsiteX30" fmla="*/ 569515 w 2632012"/>
              <a:gd name="connsiteY30" fmla="*/ 2091909 h 6858000"/>
              <a:gd name="connsiteX31" fmla="*/ 638163 w 2632012"/>
              <a:gd name="connsiteY31" fmla="*/ 1994147 h 6858000"/>
              <a:gd name="connsiteX32" fmla="*/ 737312 w 2632012"/>
              <a:gd name="connsiteY32" fmla="*/ 1871408 h 6858000"/>
              <a:gd name="connsiteX33" fmla="*/ 788501 w 2632012"/>
              <a:gd name="connsiteY33" fmla="*/ 1793826 h 6858000"/>
              <a:gd name="connsiteX34" fmla="*/ 819432 w 2632012"/>
              <a:gd name="connsiteY34" fmla="*/ 1746824 h 6858000"/>
              <a:gd name="connsiteX35" fmla="*/ 843936 w 2632012"/>
              <a:gd name="connsiteY35" fmla="*/ 1697348 h 6858000"/>
              <a:gd name="connsiteX36" fmla="*/ 846526 w 2632012"/>
              <a:gd name="connsiteY36" fmla="*/ 1659754 h 6858000"/>
              <a:gd name="connsiteX37" fmla="*/ 873830 w 2632012"/>
              <a:gd name="connsiteY37" fmla="*/ 1628041 h 6858000"/>
              <a:gd name="connsiteX38" fmla="*/ 890626 w 2632012"/>
              <a:gd name="connsiteY38" fmla="*/ 1599883 h 6858000"/>
              <a:gd name="connsiteX39" fmla="*/ 921288 w 2632012"/>
              <a:gd name="connsiteY39" fmla="*/ 1579569 h 6858000"/>
              <a:gd name="connsiteX40" fmla="*/ 920756 w 2632012"/>
              <a:gd name="connsiteY40" fmla="*/ 1537369 h 6858000"/>
              <a:gd name="connsiteX41" fmla="*/ 946290 w 2632012"/>
              <a:gd name="connsiteY41" fmla="*/ 1514308 h 6858000"/>
              <a:gd name="connsiteX42" fmla="*/ 932462 w 2632012"/>
              <a:gd name="connsiteY42" fmla="*/ 1512581 h 6858000"/>
              <a:gd name="connsiteX43" fmla="*/ 940652 w 2632012"/>
              <a:gd name="connsiteY43" fmla="*/ 1510839 h 6858000"/>
              <a:gd name="connsiteX44" fmla="*/ 950739 w 2632012"/>
              <a:gd name="connsiteY44" fmla="*/ 1503635 h 6858000"/>
              <a:gd name="connsiteX45" fmla="*/ 966405 w 2632012"/>
              <a:gd name="connsiteY45" fmla="*/ 1439967 h 6858000"/>
              <a:gd name="connsiteX46" fmla="*/ 973516 w 2632012"/>
              <a:gd name="connsiteY46" fmla="*/ 1389073 h 6858000"/>
              <a:gd name="connsiteX47" fmla="*/ 986960 w 2632012"/>
              <a:gd name="connsiteY47" fmla="*/ 1351857 h 6858000"/>
              <a:gd name="connsiteX48" fmla="*/ 987761 w 2632012"/>
              <a:gd name="connsiteY48" fmla="*/ 1363479 h 6858000"/>
              <a:gd name="connsiteX49" fmla="*/ 989043 w 2632012"/>
              <a:gd name="connsiteY49" fmla="*/ 1346093 h 6858000"/>
              <a:gd name="connsiteX50" fmla="*/ 986960 w 2632012"/>
              <a:gd name="connsiteY50" fmla="*/ 1351857 h 6858000"/>
              <a:gd name="connsiteX51" fmla="*/ 985769 w 2632012"/>
              <a:gd name="connsiteY51" fmla="*/ 1334556 h 6858000"/>
              <a:gd name="connsiteX52" fmla="*/ 982507 w 2632012"/>
              <a:gd name="connsiteY52" fmla="*/ 1216698 h 6858000"/>
              <a:gd name="connsiteX53" fmla="*/ 984836 w 2632012"/>
              <a:gd name="connsiteY53" fmla="*/ 1082381 h 6858000"/>
              <a:gd name="connsiteX54" fmla="*/ 993140 w 2632012"/>
              <a:gd name="connsiteY54" fmla="*/ 1043366 h 6858000"/>
              <a:gd name="connsiteX55" fmla="*/ 995544 w 2632012"/>
              <a:gd name="connsiteY55" fmla="*/ 972540 h 6858000"/>
              <a:gd name="connsiteX56" fmla="*/ 1028500 w 2632012"/>
              <a:gd name="connsiteY56" fmla="*/ 923945 h 6858000"/>
              <a:gd name="connsiteX57" fmla="*/ 1022082 w 2632012"/>
              <a:gd name="connsiteY57" fmla="*/ 838835 h 6858000"/>
              <a:gd name="connsiteX58" fmla="*/ 1025925 w 2632012"/>
              <a:gd name="connsiteY58" fmla="*/ 787183 h 6858000"/>
              <a:gd name="connsiteX59" fmla="*/ 1027904 w 2632012"/>
              <a:gd name="connsiteY59" fmla="*/ 756272 h 6858000"/>
              <a:gd name="connsiteX60" fmla="*/ 1088796 w 2632012"/>
              <a:gd name="connsiteY60" fmla="*/ 641639 h 6858000"/>
              <a:gd name="connsiteX61" fmla="*/ 1164389 w 2632012"/>
              <a:gd name="connsiteY61" fmla="*/ 545140 h 6858000"/>
              <a:gd name="connsiteX62" fmla="*/ 1225321 w 2632012"/>
              <a:gd name="connsiteY62" fmla="*/ 413843 h 6858000"/>
              <a:gd name="connsiteX63" fmla="*/ 1241477 w 2632012"/>
              <a:gd name="connsiteY63" fmla="*/ 358607 h 6858000"/>
              <a:gd name="connsiteX64" fmla="*/ 1246119 w 2632012"/>
              <a:gd name="connsiteY64" fmla="*/ 254866 h 6858000"/>
              <a:gd name="connsiteX65" fmla="*/ 1266837 w 2632012"/>
              <a:gd name="connsiteY65" fmla="*/ 161517 h 6858000"/>
              <a:gd name="connsiteX66" fmla="*/ 1315021 w 2632012"/>
              <a:gd name="connsiteY66" fmla="*/ 54455 h 6858000"/>
              <a:gd name="connsiteX67" fmla="*/ 1319335 w 2632012"/>
              <a:gd name="connsiteY67" fmla="*/ 8880 h 6858000"/>
              <a:gd name="connsiteX68" fmla="*/ 1316402 w 2632012"/>
              <a:gd name="connsiteY68" fmla="*/ 852 h 6858000"/>
              <a:gd name="connsiteX0" fmla="*/ 932173 w 2632012"/>
              <a:gd name="connsiteY0" fmla="*/ 1512545 h 6858000"/>
              <a:gd name="connsiteX1" fmla="*/ 932462 w 2632012"/>
              <a:gd name="connsiteY1" fmla="*/ 1512581 h 6858000"/>
              <a:gd name="connsiteX2" fmla="*/ 932378 w 2632012"/>
              <a:gd name="connsiteY2" fmla="*/ 1512599 h 6858000"/>
              <a:gd name="connsiteX3" fmla="*/ 932173 w 2632012"/>
              <a:gd name="connsiteY3" fmla="*/ 1512545 h 6858000"/>
              <a:gd name="connsiteX4" fmla="*/ 1207569 w 2632012"/>
              <a:gd name="connsiteY4" fmla="*/ 0 h 6858000"/>
              <a:gd name="connsiteX5" fmla="*/ 2632012 w 2632012"/>
              <a:gd name="connsiteY5" fmla="*/ 0 h 6858000"/>
              <a:gd name="connsiteX6" fmla="*/ 2632012 w 2632012"/>
              <a:gd name="connsiteY6" fmla="*/ 6858000 h 6858000"/>
              <a:gd name="connsiteX7" fmla="*/ 13514 w 2632012"/>
              <a:gd name="connsiteY7" fmla="*/ 6858000 h 6858000"/>
              <a:gd name="connsiteX8" fmla="*/ 13170 w 2632012"/>
              <a:gd name="connsiteY8" fmla="*/ 6812829 h 6858000"/>
              <a:gd name="connsiteX9" fmla="*/ 20332 w 2632012"/>
              <a:gd name="connsiteY9" fmla="*/ 6760689 h 6858000"/>
              <a:gd name="connsiteX10" fmla="*/ 25596 w 2632012"/>
              <a:gd name="connsiteY10" fmla="*/ 6721251 h 6858000"/>
              <a:gd name="connsiteX11" fmla="*/ 22507 w 2632012"/>
              <a:gd name="connsiteY11" fmla="*/ 6650499 h 6858000"/>
              <a:gd name="connsiteX12" fmla="*/ 22444 w 2632012"/>
              <a:gd name="connsiteY12" fmla="*/ 6604241 h 6858000"/>
              <a:gd name="connsiteX13" fmla="*/ 31867 w 2632012"/>
              <a:gd name="connsiteY13" fmla="*/ 6559984 h 6858000"/>
              <a:gd name="connsiteX14" fmla="*/ 38635 w 2632012"/>
              <a:gd name="connsiteY14" fmla="*/ 6515473 h 6858000"/>
              <a:gd name="connsiteX15" fmla="*/ 38467 w 2632012"/>
              <a:gd name="connsiteY15" fmla="*/ 6463736 h 6858000"/>
              <a:gd name="connsiteX16" fmla="*/ 38052 w 2632012"/>
              <a:gd name="connsiteY16" fmla="*/ 6432794 h 6858000"/>
              <a:gd name="connsiteX17" fmla="*/ 80445 w 2632012"/>
              <a:gd name="connsiteY17" fmla="*/ 6301309 h 6858000"/>
              <a:gd name="connsiteX18" fmla="*/ 138157 w 2632012"/>
              <a:gd name="connsiteY18" fmla="*/ 6257030 h 6858000"/>
              <a:gd name="connsiteX19" fmla="*/ 170419 w 2632012"/>
              <a:gd name="connsiteY19" fmla="*/ 6171255 h 6858000"/>
              <a:gd name="connsiteX20" fmla="*/ 164027 w 2632012"/>
              <a:gd name="connsiteY20" fmla="*/ 6164357 h 6858000"/>
              <a:gd name="connsiteX21" fmla="*/ 213309 w 2632012"/>
              <a:gd name="connsiteY21" fmla="*/ 6109331 h 6858000"/>
              <a:gd name="connsiteX22" fmla="*/ 220409 w 2632012"/>
              <a:gd name="connsiteY22" fmla="*/ 6022287 h 6858000"/>
              <a:gd name="connsiteX23" fmla="*/ 183756 w 2632012"/>
              <a:gd name="connsiteY23" fmla="*/ 5808789 h 6858000"/>
              <a:gd name="connsiteX24" fmla="*/ 138134 w 2632012"/>
              <a:gd name="connsiteY24" fmla="*/ 5616065 h 6858000"/>
              <a:gd name="connsiteX25" fmla="*/ 276721 w 2632012"/>
              <a:gd name="connsiteY25" fmla="*/ 4162848 h 6858000"/>
              <a:gd name="connsiteX26" fmla="*/ 343082 w 2632012"/>
              <a:gd name="connsiteY26" fmla="*/ 3059377 h 6858000"/>
              <a:gd name="connsiteX27" fmla="*/ 369630 w 2632012"/>
              <a:gd name="connsiteY27" fmla="*/ 2692043 h 6858000"/>
              <a:gd name="connsiteX28" fmla="*/ 399465 w 2632012"/>
              <a:gd name="connsiteY28" fmla="*/ 2412506 h 6858000"/>
              <a:gd name="connsiteX29" fmla="*/ 446400 w 2632012"/>
              <a:gd name="connsiteY29" fmla="*/ 2252507 h 6858000"/>
              <a:gd name="connsiteX30" fmla="*/ 569515 w 2632012"/>
              <a:gd name="connsiteY30" fmla="*/ 2091909 h 6858000"/>
              <a:gd name="connsiteX31" fmla="*/ 638163 w 2632012"/>
              <a:gd name="connsiteY31" fmla="*/ 1994147 h 6858000"/>
              <a:gd name="connsiteX32" fmla="*/ 737312 w 2632012"/>
              <a:gd name="connsiteY32" fmla="*/ 1871408 h 6858000"/>
              <a:gd name="connsiteX33" fmla="*/ 788501 w 2632012"/>
              <a:gd name="connsiteY33" fmla="*/ 1793826 h 6858000"/>
              <a:gd name="connsiteX34" fmla="*/ 819432 w 2632012"/>
              <a:gd name="connsiteY34" fmla="*/ 1746824 h 6858000"/>
              <a:gd name="connsiteX35" fmla="*/ 843936 w 2632012"/>
              <a:gd name="connsiteY35" fmla="*/ 1697348 h 6858000"/>
              <a:gd name="connsiteX36" fmla="*/ 846526 w 2632012"/>
              <a:gd name="connsiteY36" fmla="*/ 1659754 h 6858000"/>
              <a:gd name="connsiteX37" fmla="*/ 873830 w 2632012"/>
              <a:gd name="connsiteY37" fmla="*/ 1628041 h 6858000"/>
              <a:gd name="connsiteX38" fmla="*/ 890626 w 2632012"/>
              <a:gd name="connsiteY38" fmla="*/ 1599883 h 6858000"/>
              <a:gd name="connsiteX39" fmla="*/ 921288 w 2632012"/>
              <a:gd name="connsiteY39" fmla="*/ 1579569 h 6858000"/>
              <a:gd name="connsiteX40" fmla="*/ 920756 w 2632012"/>
              <a:gd name="connsiteY40" fmla="*/ 1537369 h 6858000"/>
              <a:gd name="connsiteX41" fmla="*/ 946290 w 2632012"/>
              <a:gd name="connsiteY41" fmla="*/ 1514308 h 6858000"/>
              <a:gd name="connsiteX42" fmla="*/ 932462 w 2632012"/>
              <a:gd name="connsiteY42" fmla="*/ 1512581 h 6858000"/>
              <a:gd name="connsiteX43" fmla="*/ 940652 w 2632012"/>
              <a:gd name="connsiteY43" fmla="*/ 1510839 h 6858000"/>
              <a:gd name="connsiteX44" fmla="*/ 950739 w 2632012"/>
              <a:gd name="connsiteY44" fmla="*/ 1503635 h 6858000"/>
              <a:gd name="connsiteX45" fmla="*/ 966405 w 2632012"/>
              <a:gd name="connsiteY45" fmla="*/ 1439967 h 6858000"/>
              <a:gd name="connsiteX46" fmla="*/ 973516 w 2632012"/>
              <a:gd name="connsiteY46" fmla="*/ 1389073 h 6858000"/>
              <a:gd name="connsiteX47" fmla="*/ 986960 w 2632012"/>
              <a:gd name="connsiteY47" fmla="*/ 1351857 h 6858000"/>
              <a:gd name="connsiteX48" fmla="*/ 987761 w 2632012"/>
              <a:gd name="connsiteY48" fmla="*/ 1363479 h 6858000"/>
              <a:gd name="connsiteX49" fmla="*/ 989043 w 2632012"/>
              <a:gd name="connsiteY49" fmla="*/ 1346093 h 6858000"/>
              <a:gd name="connsiteX50" fmla="*/ 986960 w 2632012"/>
              <a:gd name="connsiteY50" fmla="*/ 1351857 h 6858000"/>
              <a:gd name="connsiteX51" fmla="*/ 985769 w 2632012"/>
              <a:gd name="connsiteY51" fmla="*/ 1334556 h 6858000"/>
              <a:gd name="connsiteX52" fmla="*/ 982507 w 2632012"/>
              <a:gd name="connsiteY52" fmla="*/ 1216698 h 6858000"/>
              <a:gd name="connsiteX53" fmla="*/ 984836 w 2632012"/>
              <a:gd name="connsiteY53" fmla="*/ 1082381 h 6858000"/>
              <a:gd name="connsiteX54" fmla="*/ 993140 w 2632012"/>
              <a:gd name="connsiteY54" fmla="*/ 1043366 h 6858000"/>
              <a:gd name="connsiteX55" fmla="*/ 995544 w 2632012"/>
              <a:gd name="connsiteY55" fmla="*/ 972540 h 6858000"/>
              <a:gd name="connsiteX56" fmla="*/ 1028500 w 2632012"/>
              <a:gd name="connsiteY56" fmla="*/ 923945 h 6858000"/>
              <a:gd name="connsiteX57" fmla="*/ 1022082 w 2632012"/>
              <a:gd name="connsiteY57" fmla="*/ 838835 h 6858000"/>
              <a:gd name="connsiteX58" fmla="*/ 1025925 w 2632012"/>
              <a:gd name="connsiteY58" fmla="*/ 787183 h 6858000"/>
              <a:gd name="connsiteX59" fmla="*/ 1027904 w 2632012"/>
              <a:gd name="connsiteY59" fmla="*/ 756272 h 6858000"/>
              <a:gd name="connsiteX60" fmla="*/ 1088796 w 2632012"/>
              <a:gd name="connsiteY60" fmla="*/ 641639 h 6858000"/>
              <a:gd name="connsiteX61" fmla="*/ 1164389 w 2632012"/>
              <a:gd name="connsiteY61" fmla="*/ 545140 h 6858000"/>
              <a:gd name="connsiteX62" fmla="*/ 1225321 w 2632012"/>
              <a:gd name="connsiteY62" fmla="*/ 413843 h 6858000"/>
              <a:gd name="connsiteX63" fmla="*/ 1241477 w 2632012"/>
              <a:gd name="connsiteY63" fmla="*/ 358607 h 6858000"/>
              <a:gd name="connsiteX64" fmla="*/ 1246119 w 2632012"/>
              <a:gd name="connsiteY64" fmla="*/ 254866 h 6858000"/>
              <a:gd name="connsiteX65" fmla="*/ 1266837 w 2632012"/>
              <a:gd name="connsiteY65" fmla="*/ 161517 h 6858000"/>
              <a:gd name="connsiteX66" fmla="*/ 1315021 w 2632012"/>
              <a:gd name="connsiteY66" fmla="*/ 54455 h 6858000"/>
              <a:gd name="connsiteX67" fmla="*/ 1319335 w 2632012"/>
              <a:gd name="connsiteY67" fmla="*/ 8880 h 6858000"/>
              <a:gd name="connsiteX68" fmla="*/ 1316402 w 2632012"/>
              <a:gd name="connsiteY68" fmla="*/ 852 h 6858000"/>
              <a:gd name="connsiteX69" fmla="*/ 1207569 w 2632012"/>
              <a:gd name="connsiteY69" fmla="*/ 0 h 6858000"/>
              <a:gd name="connsiteX0" fmla="*/ 932173 w 2632012"/>
              <a:gd name="connsiteY0" fmla="*/ 1512545 h 6858000"/>
              <a:gd name="connsiteX1" fmla="*/ 932462 w 2632012"/>
              <a:gd name="connsiteY1" fmla="*/ 1512581 h 6858000"/>
              <a:gd name="connsiteX2" fmla="*/ 932378 w 2632012"/>
              <a:gd name="connsiteY2" fmla="*/ 1512599 h 6858000"/>
              <a:gd name="connsiteX3" fmla="*/ 932173 w 2632012"/>
              <a:gd name="connsiteY3" fmla="*/ 1512545 h 6858000"/>
              <a:gd name="connsiteX4" fmla="*/ 1207569 w 2632012"/>
              <a:gd name="connsiteY4" fmla="*/ 0 h 6858000"/>
              <a:gd name="connsiteX5" fmla="*/ 2632012 w 2632012"/>
              <a:gd name="connsiteY5" fmla="*/ 0 h 6858000"/>
              <a:gd name="connsiteX6" fmla="*/ 2632012 w 2632012"/>
              <a:gd name="connsiteY6" fmla="*/ 6858000 h 6858000"/>
              <a:gd name="connsiteX7" fmla="*/ 13514 w 2632012"/>
              <a:gd name="connsiteY7" fmla="*/ 6858000 h 6858000"/>
              <a:gd name="connsiteX8" fmla="*/ 13170 w 2632012"/>
              <a:gd name="connsiteY8" fmla="*/ 6812829 h 6858000"/>
              <a:gd name="connsiteX9" fmla="*/ 20332 w 2632012"/>
              <a:gd name="connsiteY9" fmla="*/ 6760689 h 6858000"/>
              <a:gd name="connsiteX10" fmla="*/ 25596 w 2632012"/>
              <a:gd name="connsiteY10" fmla="*/ 6721251 h 6858000"/>
              <a:gd name="connsiteX11" fmla="*/ 22507 w 2632012"/>
              <a:gd name="connsiteY11" fmla="*/ 6650499 h 6858000"/>
              <a:gd name="connsiteX12" fmla="*/ 22444 w 2632012"/>
              <a:gd name="connsiteY12" fmla="*/ 6604241 h 6858000"/>
              <a:gd name="connsiteX13" fmla="*/ 31867 w 2632012"/>
              <a:gd name="connsiteY13" fmla="*/ 6559984 h 6858000"/>
              <a:gd name="connsiteX14" fmla="*/ 38635 w 2632012"/>
              <a:gd name="connsiteY14" fmla="*/ 6515473 h 6858000"/>
              <a:gd name="connsiteX15" fmla="*/ 38467 w 2632012"/>
              <a:gd name="connsiteY15" fmla="*/ 6463736 h 6858000"/>
              <a:gd name="connsiteX16" fmla="*/ 38052 w 2632012"/>
              <a:gd name="connsiteY16" fmla="*/ 6432794 h 6858000"/>
              <a:gd name="connsiteX17" fmla="*/ 80445 w 2632012"/>
              <a:gd name="connsiteY17" fmla="*/ 6301309 h 6858000"/>
              <a:gd name="connsiteX18" fmla="*/ 138157 w 2632012"/>
              <a:gd name="connsiteY18" fmla="*/ 6257030 h 6858000"/>
              <a:gd name="connsiteX19" fmla="*/ 170419 w 2632012"/>
              <a:gd name="connsiteY19" fmla="*/ 6171255 h 6858000"/>
              <a:gd name="connsiteX20" fmla="*/ 164027 w 2632012"/>
              <a:gd name="connsiteY20" fmla="*/ 6164357 h 6858000"/>
              <a:gd name="connsiteX21" fmla="*/ 213309 w 2632012"/>
              <a:gd name="connsiteY21" fmla="*/ 6109331 h 6858000"/>
              <a:gd name="connsiteX22" fmla="*/ 220409 w 2632012"/>
              <a:gd name="connsiteY22" fmla="*/ 6022287 h 6858000"/>
              <a:gd name="connsiteX23" fmla="*/ 183756 w 2632012"/>
              <a:gd name="connsiteY23" fmla="*/ 5808789 h 6858000"/>
              <a:gd name="connsiteX24" fmla="*/ 138134 w 2632012"/>
              <a:gd name="connsiteY24" fmla="*/ 5616065 h 6858000"/>
              <a:gd name="connsiteX25" fmla="*/ 276721 w 2632012"/>
              <a:gd name="connsiteY25" fmla="*/ 4162848 h 6858000"/>
              <a:gd name="connsiteX26" fmla="*/ 343082 w 2632012"/>
              <a:gd name="connsiteY26" fmla="*/ 3059377 h 6858000"/>
              <a:gd name="connsiteX27" fmla="*/ 369630 w 2632012"/>
              <a:gd name="connsiteY27" fmla="*/ 2692043 h 6858000"/>
              <a:gd name="connsiteX28" fmla="*/ 435324 w 2632012"/>
              <a:gd name="connsiteY28" fmla="*/ 2520083 h 6858000"/>
              <a:gd name="connsiteX29" fmla="*/ 446400 w 2632012"/>
              <a:gd name="connsiteY29" fmla="*/ 2252507 h 6858000"/>
              <a:gd name="connsiteX30" fmla="*/ 569515 w 2632012"/>
              <a:gd name="connsiteY30" fmla="*/ 2091909 h 6858000"/>
              <a:gd name="connsiteX31" fmla="*/ 638163 w 2632012"/>
              <a:gd name="connsiteY31" fmla="*/ 1994147 h 6858000"/>
              <a:gd name="connsiteX32" fmla="*/ 737312 w 2632012"/>
              <a:gd name="connsiteY32" fmla="*/ 1871408 h 6858000"/>
              <a:gd name="connsiteX33" fmla="*/ 788501 w 2632012"/>
              <a:gd name="connsiteY33" fmla="*/ 1793826 h 6858000"/>
              <a:gd name="connsiteX34" fmla="*/ 819432 w 2632012"/>
              <a:gd name="connsiteY34" fmla="*/ 1746824 h 6858000"/>
              <a:gd name="connsiteX35" fmla="*/ 843936 w 2632012"/>
              <a:gd name="connsiteY35" fmla="*/ 1697348 h 6858000"/>
              <a:gd name="connsiteX36" fmla="*/ 846526 w 2632012"/>
              <a:gd name="connsiteY36" fmla="*/ 1659754 h 6858000"/>
              <a:gd name="connsiteX37" fmla="*/ 873830 w 2632012"/>
              <a:gd name="connsiteY37" fmla="*/ 1628041 h 6858000"/>
              <a:gd name="connsiteX38" fmla="*/ 890626 w 2632012"/>
              <a:gd name="connsiteY38" fmla="*/ 1599883 h 6858000"/>
              <a:gd name="connsiteX39" fmla="*/ 921288 w 2632012"/>
              <a:gd name="connsiteY39" fmla="*/ 1579569 h 6858000"/>
              <a:gd name="connsiteX40" fmla="*/ 920756 w 2632012"/>
              <a:gd name="connsiteY40" fmla="*/ 1537369 h 6858000"/>
              <a:gd name="connsiteX41" fmla="*/ 946290 w 2632012"/>
              <a:gd name="connsiteY41" fmla="*/ 1514308 h 6858000"/>
              <a:gd name="connsiteX42" fmla="*/ 932462 w 2632012"/>
              <a:gd name="connsiteY42" fmla="*/ 1512581 h 6858000"/>
              <a:gd name="connsiteX43" fmla="*/ 940652 w 2632012"/>
              <a:gd name="connsiteY43" fmla="*/ 1510839 h 6858000"/>
              <a:gd name="connsiteX44" fmla="*/ 950739 w 2632012"/>
              <a:gd name="connsiteY44" fmla="*/ 1503635 h 6858000"/>
              <a:gd name="connsiteX45" fmla="*/ 966405 w 2632012"/>
              <a:gd name="connsiteY45" fmla="*/ 1439967 h 6858000"/>
              <a:gd name="connsiteX46" fmla="*/ 973516 w 2632012"/>
              <a:gd name="connsiteY46" fmla="*/ 1389073 h 6858000"/>
              <a:gd name="connsiteX47" fmla="*/ 986960 w 2632012"/>
              <a:gd name="connsiteY47" fmla="*/ 1351857 h 6858000"/>
              <a:gd name="connsiteX48" fmla="*/ 987761 w 2632012"/>
              <a:gd name="connsiteY48" fmla="*/ 1363479 h 6858000"/>
              <a:gd name="connsiteX49" fmla="*/ 989043 w 2632012"/>
              <a:gd name="connsiteY49" fmla="*/ 1346093 h 6858000"/>
              <a:gd name="connsiteX50" fmla="*/ 986960 w 2632012"/>
              <a:gd name="connsiteY50" fmla="*/ 1351857 h 6858000"/>
              <a:gd name="connsiteX51" fmla="*/ 985769 w 2632012"/>
              <a:gd name="connsiteY51" fmla="*/ 1334556 h 6858000"/>
              <a:gd name="connsiteX52" fmla="*/ 982507 w 2632012"/>
              <a:gd name="connsiteY52" fmla="*/ 1216698 h 6858000"/>
              <a:gd name="connsiteX53" fmla="*/ 984836 w 2632012"/>
              <a:gd name="connsiteY53" fmla="*/ 1082381 h 6858000"/>
              <a:gd name="connsiteX54" fmla="*/ 993140 w 2632012"/>
              <a:gd name="connsiteY54" fmla="*/ 1043366 h 6858000"/>
              <a:gd name="connsiteX55" fmla="*/ 995544 w 2632012"/>
              <a:gd name="connsiteY55" fmla="*/ 972540 h 6858000"/>
              <a:gd name="connsiteX56" fmla="*/ 1028500 w 2632012"/>
              <a:gd name="connsiteY56" fmla="*/ 923945 h 6858000"/>
              <a:gd name="connsiteX57" fmla="*/ 1022082 w 2632012"/>
              <a:gd name="connsiteY57" fmla="*/ 838835 h 6858000"/>
              <a:gd name="connsiteX58" fmla="*/ 1025925 w 2632012"/>
              <a:gd name="connsiteY58" fmla="*/ 787183 h 6858000"/>
              <a:gd name="connsiteX59" fmla="*/ 1027904 w 2632012"/>
              <a:gd name="connsiteY59" fmla="*/ 756272 h 6858000"/>
              <a:gd name="connsiteX60" fmla="*/ 1088796 w 2632012"/>
              <a:gd name="connsiteY60" fmla="*/ 641639 h 6858000"/>
              <a:gd name="connsiteX61" fmla="*/ 1164389 w 2632012"/>
              <a:gd name="connsiteY61" fmla="*/ 545140 h 6858000"/>
              <a:gd name="connsiteX62" fmla="*/ 1225321 w 2632012"/>
              <a:gd name="connsiteY62" fmla="*/ 413843 h 6858000"/>
              <a:gd name="connsiteX63" fmla="*/ 1241477 w 2632012"/>
              <a:gd name="connsiteY63" fmla="*/ 358607 h 6858000"/>
              <a:gd name="connsiteX64" fmla="*/ 1246119 w 2632012"/>
              <a:gd name="connsiteY64" fmla="*/ 254866 h 6858000"/>
              <a:gd name="connsiteX65" fmla="*/ 1266837 w 2632012"/>
              <a:gd name="connsiteY65" fmla="*/ 161517 h 6858000"/>
              <a:gd name="connsiteX66" fmla="*/ 1315021 w 2632012"/>
              <a:gd name="connsiteY66" fmla="*/ 54455 h 6858000"/>
              <a:gd name="connsiteX67" fmla="*/ 1319335 w 2632012"/>
              <a:gd name="connsiteY67" fmla="*/ 8880 h 6858000"/>
              <a:gd name="connsiteX68" fmla="*/ 1316402 w 2632012"/>
              <a:gd name="connsiteY68" fmla="*/ 852 h 6858000"/>
              <a:gd name="connsiteX69" fmla="*/ 1207569 w 2632012"/>
              <a:gd name="connsiteY69" fmla="*/ 0 h 6858000"/>
              <a:gd name="connsiteX0" fmla="*/ 932173 w 2632012"/>
              <a:gd name="connsiteY0" fmla="*/ 1512545 h 6858000"/>
              <a:gd name="connsiteX1" fmla="*/ 932462 w 2632012"/>
              <a:gd name="connsiteY1" fmla="*/ 1512581 h 6858000"/>
              <a:gd name="connsiteX2" fmla="*/ 932378 w 2632012"/>
              <a:gd name="connsiteY2" fmla="*/ 1512599 h 6858000"/>
              <a:gd name="connsiteX3" fmla="*/ 932173 w 2632012"/>
              <a:gd name="connsiteY3" fmla="*/ 1512545 h 6858000"/>
              <a:gd name="connsiteX4" fmla="*/ 1207569 w 2632012"/>
              <a:gd name="connsiteY4" fmla="*/ 0 h 6858000"/>
              <a:gd name="connsiteX5" fmla="*/ 2632012 w 2632012"/>
              <a:gd name="connsiteY5" fmla="*/ 0 h 6858000"/>
              <a:gd name="connsiteX6" fmla="*/ 2632012 w 2632012"/>
              <a:gd name="connsiteY6" fmla="*/ 6858000 h 6858000"/>
              <a:gd name="connsiteX7" fmla="*/ 13514 w 2632012"/>
              <a:gd name="connsiteY7" fmla="*/ 6858000 h 6858000"/>
              <a:gd name="connsiteX8" fmla="*/ 13170 w 2632012"/>
              <a:gd name="connsiteY8" fmla="*/ 6812829 h 6858000"/>
              <a:gd name="connsiteX9" fmla="*/ 20332 w 2632012"/>
              <a:gd name="connsiteY9" fmla="*/ 6760689 h 6858000"/>
              <a:gd name="connsiteX10" fmla="*/ 25596 w 2632012"/>
              <a:gd name="connsiteY10" fmla="*/ 6721251 h 6858000"/>
              <a:gd name="connsiteX11" fmla="*/ 22507 w 2632012"/>
              <a:gd name="connsiteY11" fmla="*/ 6650499 h 6858000"/>
              <a:gd name="connsiteX12" fmla="*/ 22444 w 2632012"/>
              <a:gd name="connsiteY12" fmla="*/ 6604241 h 6858000"/>
              <a:gd name="connsiteX13" fmla="*/ 31867 w 2632012"/>
              <a:gd name="connsiteY13" fmla="*/ 6559984 h 6858000"/>
              <a:gd name="connsiteX14" fmla="*/ 38635 w 2632012"/>
              <a:gd name="connsiteY14" fmla="*/ 6515473 h 6858000"/>
              <a:gd name="connsiteX15" fmla="*/ 38467 w 2632012"/>
              <a:gd name="connsiteY15" fmla="*/ 6463736 h 6858000"/>
              <a:gd name="connsiteX16" fmla="*/ 38052 w 2632012"/>
              <a:gd name="connsiteY16" fmla="*/ 6432794 h 6858000"/>
              <a:gd name="connsiteX17" fmla="*/ 80445 w 2632012"/>
              <a:gd name="connsiteY17" fmla="*/ 6301309 h 6858000"/>
              <a:gd name="connsiteX18" fmla="*/ 138157 w 2632012"/>
              <a:gd name="connsiteY18" fmla="*/ 6257030 h 6858000"/>
              <a:gd name="connsiteX19" fmla="*/ 170419 w 2632012"/>
              <a:gd name="connsiteY19" fmla="*/ 6171255 h 6858000"/>
              <a:gd name="connsiteX20" fmla="*/ 164027 w 2632012"/>
              <a:gd name="connsiteY20" fmla="*/ 6164357 h 6858000"/>
              <a:gd name="connsiteX21" fmla="*/ 213309 w 2632012"/>
              <a:gd name="connsiteY21" fmla="*/ 6109331 h 6858000"/>
              <a:gd name="connsiteX22" fmla="*/ 220409 w 2632012"/>
              <a:gd name="connsiteY22" fmla="*/ 6022287 h 6858000"/>
              <a:gd name="connsiteX23" fmla="*/ 183756 w 2632012"/>
              <a:gd name="connsiteY23" fmla="*/ 5808789 h 6858000"/>
              <a:gd name="connsiteX24" fmla="*/ 138134 w 2632012"/>
              <a:gd name="connsiteY24" fmla="*/ 5616065 h 6858000"/>
              <a:gd name="connsiteX25" fmla="*/ 276721 w 2632012"/>
              <a:gd name="connsiteY25" fmla="*/ 4162848 h 6858000"/>
              <a:gd name="connsiteX26" fmla="*/ 343082 w 2632012"/>
              <a:gd name="connsiteY26" fmla="*/ 3059377 h 6858000"/>
              <a:gd name="connsiteX27" fmla="*/ 369630 w 2632012"/>
              <a:gd name="connsiteY27" fmla="*/ 2692043 h 6858000"/>
              <a:gd name="connsiteX28" fmla="*/ 435324 w 2632012"/>
              <a:gd name="connsiteY28" fmla="*/ 2520083 h 6858000"/>
              <a:gd name="connsiteX29" fmla="*/ 482259 w 2632012"/>
              <a:gd name="connsiteY29" fmla="*/ 2336178 h 6858000"/>
              <a:gd name="connsiteX30" fmla="*/ 569515 w 2632012"/>
              <a:gd name="connsiteY30" fmla="*/ 2091909 h 6858000"/>
              <a:gd name="connsiteX31" fmla="*/ 638163 w 2632012"/>
              <a:gd name="connsiteY31" fmla="*/ 1994147 h 6858000"/>
              <a:gd name="connsiteX32" fmla="*/ 737312 w 2632012"/>
              <a:gd name="connsiteY32" fmla="*/ 1871408 h 6858000"/>
              <a:gd name="connsiteX33" fmla="*/ 788501 w 2632012"/>
              <a:gd name="connsiteY33" fmla="*/ 1793826 h 6858000"/>
              <a:gd name="connsiteX34" fmla="*/ 819432 w 2632012"/>
              <a:gd name="connsiteY34" fmla="*/ 1746824 h 6858000"/>
              <a:gd name="connsiteX35" fmla="*/ 843936 w 2632012"/>
              <a:gd name="connsiteY35" fmla="*/ 1697348 h 6858000"/>
              <a:gd name="connsiteX36" fmla="*/ 846526 w 2632012"/>
              <a:gd name="connsiteY36" fmla="*/ 1659754 h 6858000"/>
              <a:gd name="connsiteX37" fmla="*/ 873830 w 2632012"/>
              <a:gd name="connsiteY37" fmla="*/ 1628041 h 6858000"/>
              <a:gd name="connsiteX38" fmla="*/ 890626 w 2632012"/>
              <a:gd name="connsiteY38" fmla="*/ 1599883 h 6858000"/>
              <a:gd name="connsiteX39" fmla="*/ 921288 w 2632012"/>
              <a:gd name="connsiteY39" fmla="*/ 1579569 h 6858000"/>
              <a:gd name="connsiteX40" fmla="*/ 920756 w 2632012"/>
              <a:gd name="connsiteY40" fmla="*/ 1537369 h 6858000"/>
              <a:gd name="connsiteX41" fmla="*/ 946290 w 2632012"/>
              <a:gd name="connsiteY41" fmla="*/ 1514308 h 6858000"/>
              <a:gd name="connsiteX42" fmla="*/ 932462 w 2632012"/>
              <a:gd name="connsiteY42" fmla="*/ 1512581 h 6858000"/>
              <a:gd name="connsiteX43" fmla="*/ 940652 w 2632012"/>
              <a:gd name="connsiteY43" fmla="*/ 1510839 h 6858000"/>
              <a:gd name="connsiteX44" fmla="*/ 950739 w 2632012"/>
              <a:gd name="connsiteY44" fmla="*/ 1503635 h 6858000"/>
              <a:gd name="connsiteX45" fmla="*/ 966405 w 2632012"/>
              <a:gd name="connsiteY45" fmla="*/ 1439967 h 6858000"/>
              <a:gd name="connsiteX46" fmla="*/ 973516 w 2632012"/>
              <a:gd name="connsiteY46" fmla="*/ 1389073 h 6858000"/>
              <a:gd name="connsiteX47" fmla="*/ 986960 w 2632012"/>
              <a:gd name="connsiteY47" fmla="*/ 1351857 h 6858000"/>
              <a:gd name="connsiteX48" fmla="*/ 987761 w 2632012"/>
              <a:gd name="connsiteY48" fmla="*/ 1363479 h 6858000"/>
              <a:gd name="connsiteX49" fmla="*/ 989043 w 2632012"/>
              <a:gd name="connsiteY49" fmla="*/ 1346093 h 6858000"/>
              <a:gd name="connsiteX50" fmla="*/ 986960 w 2632012"/>
              <a:gd name="connsiteY50" fmla="*/ 1351857 h 6858000"/>
              <a:gd name="connsiteX51" fmla="*/ 985769 w 2632012"/>
              <a:gd name="connsiteY51" fmla="*/ 1334556 h 6858000"/>
              <a:gd name="connsiteX52" fmla="*/ 982507 w 2632012"/>
              <a:gd name="connsiteY52" fmla="*/ 1216698 h 6858000"/>
              <a:gd name="connsiteX53" fmla="*/ 984836 w 2632012"/>
              <a:gd name="connsiteY53" fmla="*/ 1082381 h 6858000"/>
              <a:gd name="connsiteX54" fmla="*/ 993140 w 2632012"/>
              <a:gd name="connsiteY54" fmla="*/ 1043366 h 6858000"/>
              <a:gd name="connsiteX55" fmla="*/ 995544 w 2632012"/>
              <a:gd name="connsiteY55" fmla="*/ 972540 h 6858000"/>
              <a:gd name="connsiteX56" fmla="*/ 1028500 w 2632012"/>
              <a:gd name="connsiteY56" fmla="*/ 923945 h 6858000"/>
              <a:gd name="connsiteX57" fmla="*/ 1022082 w 2632012"/>
              <a:gd name="connsiteY57" fmla="*/ 838835 h 6858000"/>
              <a:gd name="connsiteX58" fmla="*/ 1025925 w 2632012"/>
              <a:gd name="connsiteY58" fmla="*/ 787183 h 6858000"/>
              <a:gd name="connsiteX59" fmla="*/ 1027904 w 2632012"/>
              <a:gd name="connsiteY59" fmla="*/ 756272 h 6858000"/>
              <a:gd name="connsiteX60" fmla="*/ 1088796 w 2632012"/>
              <a:gd name="connsiteY60" fmla="*/ 641639 h 6858000"/>
              <a:gd name="connsiteX61" fmla="*/ 1164389 w 2632012"/>
              <a:gd name="connsiteY61" fmla="*/ 545140 h 6858000"/>
              <a:gd name="connsiteX62" fmla="*/ 1225321 w 2632012"/>
              <a:gd name="connsiteY62" fmla="*/ 413843 h 6858000"/>
              <a:gd name="connsiteX63" fmla="*/ 1241477 w 2632012"/>
              <a:gd name="connsiteY63" fmla="*/ 358607 h 6858000"/>
              <a:gd name="connsiteX64" fmla="*/ 1246119 w 2632012"/>
              <a:gd name="connsiteY64" fmla="*/ 254866 h 6858000"/>
              <a:gd name="connsiteX65" fmla="*/ 1266837 w 2632012"/>
              <a:gd name="connsiteY65" fmla="*/ 161517 h 6858000"/>
              <a:gd name="connsiteX66" fmla="*/ 1315021 w 2632012"/>
              <a:gd name="connsiteY66" fmla="*/ 54455 h 6858000"/>
              <a:gd name="connsiteX67" fmla="*/ 1319335 w 2632012"/>
              <a:gd name="connsiteY67" fmla="*/ 8880 h 6858000"/>
              <a:gd name="connsiteX68" fmla="*/ 1316402 w 2632012"/>
              <a:gd name="connsiteY68" fmla="*/ 852 h 6858000"/>
              <a:gd name="connsiteX69" fmla="*/ 1207569 w 2632012"/>
              <a:gd name="connsiteY69" fmla="*/ 0 h 6858000"/>
              <a:gd name="connsiteX0" fmla="*/ 932173 w 2632012"/>
              <a:gd name="connsiteY0" fmla="*/ 1512545 h 6858000"/>
              <a:gd name="connsiteX1" fmla="*/ 932462 w 2632012"/>
              <a:gd name="connsiteY1" fmla="*/ 1512581 h 6858000"/>
              <a:gd name="connsiteX2" fmla="*/ 932378 w 2632012"/>
              <a:gd name="connsiteY2" fmla="*/ 1512599 h 6858000"/>
              <a:gd name="connsiteX3" fmla="*/ 932173 w 2632012"/>
              <a:gd name="connsiteY3" fmla="*/ 1512545 h 6858000"/>
              <a:gd name="connsiteX4" fmla="*/ 1207569 w 2632012"/>
              <a:gd name="connsiteY4" fmla="*/ 0 h 6858000"/>
              <a:gd name="connsiteX5" fmla="*/ 2632012 w 2632012"/>
              <a:gd name="connsiteY5" fmla="*/ 0 h 6858000"/>
              <a:gd name="connsiteX6" fmla="*/ 2632012 w 2632012"/>
              <a:gd name="connsiteY6" fmla="*/ 6858000 h 6858000"/>
              <a:gd name="connsiteX7" fmla="*/ 13514 w 2632012"/>
              <a:gd name="connsiteY7" fmla="*/ 6858000 h 6858000"/>
              <a:gd name="connsiteX8" fmla="*/ 13170 w 2632012"/>
              <a:gd name="connsiteY8" fmla="*/ 6812829 h 6858000"/>
              <a:gd name="connsiteX9" fmla="*/ 20332 w 2632012"/>
              <a:gd name="connsiteY9" fmla="*/ 6760689 h 6858000"/>
              <a:gd name="connsiteX10" fmla="*/ 25596 w 2632012"/>
              <a:gd name="connsiteY10" fmla="*/ 6721251 h 6858000"/>
              <a:gd name="connsiteX11" fmla="*/ 22507 w 2632012"/>
              <a:gd name="connsiteY11" fmla="*/ 6650499 h 6858000"/>
              <a:gd name="connsiteX12" fmla="*/ 22444 w 2632012"/>
              <a:gd name="connsiteY12" fmla="*/ 6604241 h 6858000"/>
              <a:gd name="connsiteX13" fmla="*/ 31867 w 2632012"/>
              <a:gd name="connsiteY13" fmla="*/ 6559984 h 6858000"/>
              <a:gd name="connsiteX14" fmla="*/ 38635 w 2632012"/>
              <a:gd name="connsiteY14" fmla="*/ 6515473 h 6858000"/>
              <a:gd name="connsiteX15" fmla="*/ 38467 w 2632012"/>
              <a:gd name="connsiteY15" fmla="*/ 6463736 h 6858000"/>
              <a:gd name="connsiteX16" fmla="*/ 38052 w 2632012"/>
              <a:gd name="connsiteY16" fmla="*/ 6432794 h 6858000"/>
              <a:gd name="connsiteX17" fmla="*/ 80445 w 2632012"/>
              <a:gd name="connsiteY17" fmla="*/ 6301309 h 6858000"/>
              <a:gd name="connsiteX18" fmla="*/ 138157 w 2632012"/>
              <a:gd name="connsiteY18" fmla="*/ 6257030 h 6858000"/>
              <a:gd name="connsiteX19" fmla="*/ 170419 w 2632012"/>
              <a:gd name="connsiteY19" fmla="*/ 6171255 h 6858000"/>
              <a:gd name="connsiteX20" fmla="*/ 164027 w 2632012"/>
              <a:gd name="connsiteY20" fmla="*/ 6164357 h 6858000"/>
              <a:gd name="connsiteX21" fmla="*/ 213309 w 2632012"/>
              <a:gd name="connsiteY21" fmla="*/ 6109331 h 6858000"/>
              <a:gd name="connsiteX22" fmla="*/ 220409 w 2632012"/>
              <a:gd name="connsiteY22" fmla="*/ 6022287 h 6858000"/>
              <a:gd name="connsiteX23" fmla="*/ 183756 w 2632012"/>
              <a:gd name="connsiteY23" fmla="*/ 5808789 h 6858000"/>
              <a:gd name="connsiteX24" fmla="*/ 245711 w 2632012"/>
              <a:gd name="connsiteY24" fmla="*/ 5066230 h 6858000"/>
              <a:gd name="connsiteX25" fmla="*/ 276721 w 2632012"/>
              <a:gd name="connsiteY25" fmla="*/ 4162848 h 6858000"/>
              <a:gd name="connsiteX26" fmla="*/ 343082 w 2632012"/>
              <a:gd name="connsiteY26" fmla="*/ 3059377 h 6858000"/>
              <a:gd name="connsiteX27" fmla="*/ 369630 w 2632012"/>
              <a:gd name="connsiteY27" fmla="*/ 2692043 h 6858000"/>
              <a:gd name="connsiteX28" fmla="*/ 435324 w 2632012"/>
              <a:gd name="connsiteY28" fmla="*/ 2520083 h 6858000"/>
              <a:gd name="connsiteX29" fmla="*/ 482259 w 2632012"/>
              <a:gd name="connsiteY29" fmla="*/ 2336178 h 6858000"/>
              <a:gd name="connsiteX30" fmla="*/ 569515 w 2632012"/>
              <a:gd name="connsiteY30" fmla="*/ 2091909 h 6858000"/>
              <a:gd name="connsiteX31" fmla="*/ 638163 w 2632012"/>
              <a:gd name="connsiteY31" fmla="*/ 1994147 h 6858000"/>
              <a:gd name="connsiteX32" fmla="*/ 737312 w 2632012"/>
              <a:gd name="connsiteY32" fmla="*/ 1871408 h 6858000"/>
              <a:gd name="connsiteX33" fmla="*/ 788501 w 2632012"/>
              <a:gd name="connsiteY33" fmla="*/ 1793826 h 6858000"/>
              <a:gd name="connsiteX34" fmla="*/ 819432 w 2632012"/>
              <a:gd name="connsiteY34" fmla="*/ 1746824 h 6858000"/>
              <a:gd name="connsiteX35" fmla="*/ 843936 w 2632012"/>
              <a:gd name="connsiteY35" fmla="*/ 1697348 h 6858000"/>
              <a:gd name="connsiteX36" fmla="*/ 846526 w 2632012"/>
              <a:gd name="connsiteY36" fmla="*/ 1659754 h 6858000"/>
              <a:gd name="connsiteX37" fmla="*/ 873830 w 2632012"/>
              <a:gd name="connsiteY37" fmla="*/ 1628041 h 6858000"/>
              <a:gd name="connsiteX38" fmla="*/ 890626 w 2632012"/>
              <a:gd name="connsiteY38" fmla="*/ 1599883 h 6858000"/>
              <a:gd name="connsiteX39" fmla="*/ 921288 w 2632012"/>
              <a:gd name="connsiteY39" fmla="*/ 1579569 h 6858000"/>
              <a:gd name="connsiteX40" fmla="*/ 920756 w 2632012"/>
              <a:gd name="connsiteY40" fmla="*/ 1537369 h 6858000"/>
              <a:gd name="connsiteX41" fmla="*/ 946290 w 2632012"/>
              <a:gd name="connsiteY41" fmla="*/ 1514308 h 6858000"/>
              <a:gd name="connsiteX42" fmla="*/ 932462 w 2632012"/>
              <a:gd name="connsiteY42" fmla="*/ 1512581 h 6858000"/>
              <a:gd name="connsiteX43" fmla="*/ 940652 w 2632012"/>
              <a:gd name="connsiteY43" fmla="*/ 1510839 h 6858000"/>
              <a:gd name="connsiteX44" fmla="*/ 950739 w 2632012"/>
              <a:gd name="connsiteY44" fmla="*/ 1503635 h 6858000"/>
              <a:gd name="connsiteX45" fmla="*/ 966405 w 2632012"/>
              <a:gd name="connsiteY45" fmla="*/ 1439967 h 6858000"/>
              <a:gd name="connsiteX46" fmla="*/ 973516 w 2632012"/>
              <a:gd name="connsiteY46" fmla="*/ 1389073 h 6858000"/>
              <a:gd name="connsiteX47" fmla="*/ 986960 w 2632012"/>
              <a:gd name="connsiteY47" fmla="*/ 1351857 h 6858000"/>
              <a:gd name="connsiteX48" fmla="*/ 987761 w 2632012"/>
              <a:gd name="connsiteY48" fmla="*/ 1363479 h 6858000"/>
              <a:gd name="connsiteX49" fmla="*/ 989043 w 2632012"/>
              <a:gd name="connsiteY49" fmla="*/ 1346093 h 6858000"/>
              <a:gd name="connsiteX50" fmla="*/ 986960 w 2632012"/>
              <a:gd name="connsiteY50" fmla="*/ 1351857 h 6858000"/>
              <a:gd name="connsiteX51" fmla="*/ 985769 w 2632012"/>
              <a:gd name="connsiteY51" fmla="*/ 1334556 h 6858000"/>
              <a:gd name="connsiteX52" fmla="*/ 982507 w 2632012"/>
              <a:gd name="connsiteY52" fmla="*/ 1216698 h 6858000"/>
              <a:gd name="connsiteX53" fmla="*/ 984836 w 2632012"/>
              <a:gd name="connsiteY53" fmla="*/ 1082381 h 6858000"/>
              <a:gd name="connsiteX54" fmla="*/ 993140 w 2632012"/>
              <a:gd name="connsiteY54" fmla="*/ 1043366 h 6858000"/>
              <a:gd name="connsiteX55" fmla="*/ 995544 w 2632012"/>
              <a:gd name="connsiteY55" fmla="*/ 972540 h 6858000"/>
              <a:gd name="connsiteX56" fmla="*/ 1028500 w 2632012"/>
              <a:gd name="connsiteY56" fmla="*/ 923945 h 6858000"/>
              <a:gd name="connsiteX57" fmla="*/ 1022082 w 2632012"/>
              <a:gd name="connsiteY57" fmla="*/ 838835 h 6858000"/>
              <a:gd name="connsiteX58" fmla="*/ 1025925 w 2632012"/>
              <a:gd name="connsiteY58" fmla="*/ 787183 h 6858000"/>
              <a:gd name="connsiteX59" fmla="*/ 1027904 w 2632012"/>
              <a:gd name="connsiteY59" fmla="*/ 756272 h 6858000"/>
              <a:gd name="connsiteX60" fmla="*/ 1088796 w 2632012"/>
              <a:gd name="connsiteY60" fmla="*/ 641639 h 6858000"/>
              <a:gd name="connsiteX61" fmla="*/ 1164389 w 2632012"/>
              <a:gd name="connsiteY61" fmla="*/ 545140 h 6858000"/>
              <a:gd name="connsiteX62" fmla="*/ 1225321 w 2632012"/>
              <a:gd name="connsiteY62" fmla="*/ 413843 h 6858000"/>
              <a:gd name="connsiteX63" fmla="*/ 1241477 w 2632012"/>
              <a:gd name="connsiteY63" fmla="*/ 358607 h 6858000"/>
              <a:gd name="connsiteX64" fmla="*/ 1246119 w 2632012"/>
              <a:gd name="connsiteY64" fmla="*/ 254866 h 6858000"/>
              <a:gd name="connsiteX65" fmla="*/ 1266837 w 2632012"/>
              <a:gd name="connsiteY65" fmla="*/ 161517 h 6858000"/>
              <a:gd name="connsiteX66" fmla="*/ 1315021 w 2632012"/>
              <a:gd name="connsiteY66" fmla="*/ 54455 h 6858000"/>
              <a:gd name="connsiteX67" fmla="*/ 1319335 w 2632012"/>
              <a:gd name="connsiteY67" fmla="*/ 8880 h 6858000"/>
              <a:gd name="connsiteX68" fmla="*/ 1316402 w 2632012"/>
              <a:gd name="connsiteY68" fmla="*/ 852 h 6858000"/>
              <a:gd name="connsiteX69" fmla="*/ 1207569 w 2632012"/>
              <a:gd name="connsiteY69" fmla="*/ 0 h 6858000"/>
              <a:gd name="connsiteX0" fmla="*/ 932173 w 2632012"/>
              <a:gd name="connsiteY0" fmla="*/ 1512545 h 6858000"/>
              <a:gd name="connsiteX1" fmla="*/ 932462 w 2632012"/>
              <a:gd name="connsiteY1" fmla="*/ 1512581 h 6858000"/>
              <a:gd name="connsiteX2" fmla="*/ 932378 w 2632012"/>
              <a:gd name="connsiteY2" fmla="*/ 1512599 h 6858000"/>
              <a:gd name="connsiteX3" fmla="*/ 932173 w 2632012"/>
              <a:gd name="connsiteY3" fmla="*/ 1512545 h 6858000"/>
              <a:gd name="connsiteX4" fmla="*/ 1207569 w 2632012"/>
              <a:gd name="connsiteY4" fmla="*/ 0 h 6858000"/>
              <a:gd name="connsiteX5" fmla="*/ 2632012 w 2632012"/>
              <a:gd name="connsiteY5" fmla="*/ 0 h 6858000"/>
              <a:gd name="connsiteX6" fmla="*/ 2632012 w 2632012"/>
              <a:gd name="connsiteY6" fmla="*/ 6858000 h 6858000"/>
              <a:gd name="connsiteX7" fmla="*/ 13514 w 2632012"/>
              <a:gd name="connsiteY7" fmla="*/ 6858000 h 6858000"/>
              <a:gd name="connsiteX8" fmla="*/ 13170 w 2632012"/>
              <a:gd name="connsiteY8" fmla="*/ 6812829 h 6858000"/>
              <a:gd name="connsiteX9" fmla="*/ 20332 w 2632012"/>
              <a:gd name="connsiteY9" fmla="*/ 6760689 h 6858000"/>
              <a:gd name="connsiteX10" fmla="*/ 25596 w 2632012"/>
              <a:gd name="connsiteY10" fmla="*/ 6721251 h 6858000"/>
              <a:gd name="connsiteX11" fmla="*/ 22507 w 2632012"/>
              <a:gd name="connsiteY11" fmla="*/ 6650499 h 6858000"/>
              <a:gd name="connsiteX12" fmla="*/ 22444 w 2632012"/>
              <a:gd name="connsiteY12" fmla="*/ 6604241 h 6858000"/>
              <a:gd name="connsiteX13" fmla="*/ 31867 w 2632012"/>
              <a:gd name="connsiteY13" fmla="*/ 6559984 h 6858000"/>
              <a:gd name="connsiteX14" fmla="*/ 38635 w 2632012"/>
              <a:gd name="connsiteY14" fmla="*/ 6515473 h 6858000"/>
              <a:gd name="connsiteX15" fmla="*/ 38467 w 2632012"/>
              <a:gd name="connsiteY15" fmla="*/ 6463736 h 6858000"/>
              <a:gd name="connsiteX16" fmla="*/ 38052 w 2632012"/>
              <a:gd name="connsiteY16" fmla="*/ 6432794 h 6858000"/>
              <a:gd name="connsiteX17" fmla="*/ 80445 w 2632012"/>
              <a:gd name="connsiteY17" fmla="*/ 6301309 h 6858000"/>
              <a:gd name="connsiteX18" fmla="*/ 138157 w 2632012"/>
              <a:gd name="connsiteY18" fmla="*/ 6257030 h 6858000"/>
              <a:gd name="connsiteX19" fmla="*/ 170419 w 2632012"/>
              <a:gd name="connsiteY19" fmla="*/ 6171255 h 6858000"/>
              <a:gd name="connsiteX20" fmla="*/ 164027 w 2632012"/>
              <a:gd name="connsiteY20" fmla="*/ 6164357 h 6858000"/>
              <a:gd name="connsiteX21" fmla="*/ 213309 w 2632012"/>
              <a:gd name="connsiteY21" fmla="*/ 6109331 h 6858000"/>
              <a:gd name="connsiteX22" fmla="*/ 220409 w 2632012"/>
              <a:gd name="connsiteY22" fmla="*/ 6022287 h 6858000"/>
              <a:gd name="connsiteX23" fmla="*/ 219615 w 2632012"/>
              <a:gd name="connsiteY23" fmla="*/ 5557777 h 6858000"/>
              <a:gd name="connsiteX24" fmla="*/ 245711 w 2632012"/>
              <a:gd name="connsiteY24" fmla="*/ 5066230 h 6858000"/>
              <a:gd name="connsiteX25" fmla="*/ 276721 w 2632012"/>
              <a:gd name="connsiteY25" fmla="*/ 4162848 h 6858000"/>
              <a:gd name="connsiteX26" fmla="*/ 343082 w 2632012"/>
              <a:gd name="connsiteY26" fmla="*/ 3059377 h 6858000"/>
              <a:gd name="connsiteX27" fmla="*/ 369630 w 2632012"/>
              <a:gd name="connsiteY27" fmla="*/ 2692043 h 6858000"/>
              <a:gd name="connsiteX28" fmla="*/ 435324 w 2632012"/>
              <a:gd name="connsiteY28" fmla="*/ 2520083 h 6858000"/>
              <a:gd name="connsiteX29" fmla="*/ 482259 w 2632012"/>
              <a:gd name="connsiteY29" fmla="*/ 2336178 h 6858000"/>
              <a:gd name="connsiteX30" fmla="*/ 569515 w 2632012"/>
              <a:gd name="connsiteY30" fmla="*/ 2091909 h 6858000"/>
              <a:gd name="connsiteX31" fmla="*/ 638163 w 2632012"/>
              <a:gd name="connsiteY31" fmla="*/ 1994147 h 6858000"/>
              <a:gd name="connsiteX32" fmla="*/ 737312 w 2632012"/>
              <a:gd name="connsiteY32" fmla="*/ 1871408 h 6858000"/>
              <a:gd name="connsiteX33" fmla="*/ 788501 w 2632012"/>
              <a:gd name="connsiteY33" fmla="*/ 1793826 h 6858000"/>
              <a:gd name="connsiteX34" fmla="*/ 819432 w 2632012"/>
              <a:gd name="connsiteY34" fmla="*/ 1746824 h 6858000"/>
              <a:gd name="connsiteX35" fmla="*/ 843936 w 2632012"/>
              <a:gd name="connsiteY35" fmla="*/ 1697348 h 6858000"/>
              <a:gd name="connsiteX36" fmla="*/ 846526 w 2632012"/>
              <a:gd name="connsiteY36" fmla="*/ 1659754 h 6858000"/>
              <a:gd name="connsiteX37" fmla="*/ 873830 w 2632012"/>
              <a:gd name="connsiteY37" fmla="*/ 1628041 h 6858000"/>
              <a:gd name="connsiteX38" fmla="*/ 890626 w 2632012"/>
              <a:gd name="connsiteY38" fmla="*/ 1599883 h 6858000"/>
              <a:gd name="connsiteX39" fmla="*/ 921288 w 2632012"/>
              <a:gd name="connsiteY39" fmla="*/ 1579569 h 6858000"/>
              <a:gd name="connsiteX40" fmla="*/ 920756 w 2632012"/>
              <a:gd name="connsiteY40" fmla="*/ 1537369 h 6858000"/>
              <a:gd name="connsiteX41" fmla="*/ 946290 w 2632012"/>
              <a:gd name="connsiteY41" fmla="*/ 1514308 h 6858000"/>
              <a:gd name="connsiteX42" fmla="*/ 932462 w 2632012"/>
              <a:gd name="connsiteY42" fmla="*/ 1512581 h 6858000"/>
              <a:gd name="connsiteX43" fmla="*/ 940652 w 2632012"/>
              <a:gd name="connsiteY43" fmla="*/ 1510839 h 6858000"/>
              <a:gd name="connsiteX44" fmla="*/ 950739 w 2632012"/>
              <a:gd name="connsiteY44" fmla="*/ 1503635 h 6858000"/>
              <a:gd name="connsiteX45" fmla="*/ 966405 w 2632012"/>
              <a:gd name="connsiteY45" fmla="*/ 1439967 h 6858000"/>
              <a:gd name="connsiteX46" fmla="*/ 973516 w 2632012"/>
              <a:gd name="connsiteY46" fmla="*/ 1389073 h 6858000"/>
              <a:gd name="connsiteX47" fmla="*/ 986960 w 2632012"/>
              <a:gd name="connsiteY47" fmla="*/ 1351857 h 6858000"/>
              <a:gd name="connsiteX48" fmla="*/ 987761 w 2632012"/>
              <a:gd name="connsiteY48" fmla="*/ 1363479 h 6858000"/>
              <a:gd name="connsiteX49" fmla="*/ 989043 w 2632012"/>
              <a:gd name="connsiteY49" fmla="*/ 1346093 h 6858000"/>
              <a:gd name="connsiteX50" fmla="*/ 986960 w 2632012"/>
              <a:gd name="connsiteY50" fmla="*/ 1351857 h 6858000"/>
              <a:gd name="connsiteX51" fmla="*/ 985769 w 2632012"/>
              <a:gd name="connsiteY51" fmla="*/ 1334556 h 6858000"/>
              <a:gd name="connsiteX52" fmla="*/ 982507 w 2632012"/>
              <a:gd name="connsiteY52" fmla="*/ 1216698 h 6858000"/>
              <a:gd name="connsiteX53" fmla="*/ 984836 w 2632012"/>
              <a:gd name="connsiteY53" fmla="*/ 1082381 h 6858000"/>
              <a:gd name="connsiteX54" fmla="*/ 993140 w 2632012"/>
              <a:gd name="connsiteY54" fmla="*/ 1043366 h 6858000"/>
              <a:gd name="connsiteX55" fmla="*/ 995544 w 2632012"/>
              <a:gd name="connsiteY55" fmla="*/ 972540 h 6858000"/>
              <a:gd name="connsiteX56" fmla="*/ 1028500 w 2632012"/>
              <a:gd name="connsiteY56" fmla="*/ 923945 h 6858000"/>
              <a:gd name="connsiteX57" fmla="*/ 1022082 w 2632012"/>
              <a:gd name="connsiteY57" fmla="*/ 838835 h 6858000"/>
              <a:gd name="connsiteX58" fmla="*/ 1025925 w 2632012"/>
              <a:gd name="connsiteY58" fmla="*/ 787183 h 6858000"/>
              <a:gd name="connsiteX59" fmla="*/ 1027904 w 2632012"/>
              <a:gd name="connsiteY59" fmla="*/ 756272 h 6858000"/>
              <a:gd name="connsiteX60" fmla="*/ 1088796 w 2632012"/>
              <a:gd name="connsiteY60" fmla="*/ 641639 h 6858000"/>
              <a:gd name="connsiteX61" fmla="*/ 1164389 w 2632012"/>
              <a:gd name="connsiteY61" fmla="*/ 545140 h 6858000"/>
              <a:gd name="connsiteX62" fmla="*/ 1225321 w 2632012"/>
              <a:gd name="connsiteY62" fmla="*/ 413843 h 6858000"/>
              <a:gd name="connsiteX63" fmla="*/ 1241477 w 2632012"/>
              <a:gd name="connsiteY63" fmla="*/ 358607 h 6858000"/>
              <a:gd name="connsiteX64" fmla="*/ 1246119 w 2632012"/>
              <a:gd name="connsiteY64" fmla="*/ 254866 h 6858000"/>
              <a:gd name="connsiteX65" fmla="*/ 1266837 w 2632012"/>
              <a:gd name="connsiteY65" fmla="*/ 161517 h 6858000"/>
              <a:gd name="connsiteX66" fmla="*/ 1315021 w 2632012"/>
              <a:gd name="connsiteY66" fmla="*/ 54455 h 6858000"/>
              <a:gd name="connsiteX67" fmla="*/ 1319335 w 2632012"/>
              <a:gd name="connsiteY67" fmla="*/ 8880 h 6858000"/>
              <a:gd name="connsiteX68" fmla="*/ 1316402 w 2632012"/>
              <a:gd name="connsiteY68" fmla="*/ 852 h 6858000"/>
              <a:gd name="connsiteX69" fmla="*/ 1207569 w 2632012"/>
              <a:gd name="connsiteY69" fmla="*/ 0 h 6858000"/>
              <a:gd name="connsiteX0" fmla="*/ 932173 w 2632012"/>
              <a:gd name="connsiteY0" fmla="*/ 1512545 h 6858000"/>
              <a:gd name="connsiteX1" fmla="*/ 932462 w 2632012"/>
              <a:gd name="connsiteY1" fmla="*/ 1512581 h 6858000"/>
              <a:gd name="connsiteX2" fmla="*/ 932378 w 2632012"/>
              <a:gd name="connsiteY2" fmla="*/ 1512599 h 6858000"/>
              <a:gd name="connsiteX3" fmla="*/ 932173 w 2632012"/>
              <a:gd name="connsiteY3" fmla="*/ 1512545 h 6858000"/>
              <a:gd name="connsiteX4" fmla="*/ 1207569 w 2632012"/>
              <a:gd name="connsiteY4" fmla="*/ 0 h 6858000"/>
              <a:gd name="connsiteX5" fmla="*/ 2632012 w 2632012"/>
              <a:gd name="connsiteY5" fmla="*/ 0 h 6858000"/>
              <a:gd name="connsiteX6" fmla="*/ 2632012 w 2632012"/>
              <a:gd name="connsiteY6" fmla="*/ 6858000 h 6858000"/>
              <a:gd name="connsiteX7" fmla="*/ 13514 w 2632012"/>
              <a:gd name="connsiteY7" fmla="*/ 6858000 h 6858000"/>
              <a:gd name="connsiteX8" fmla="*/ 13170 w 2632012"/>
              <a:gd name="connsiteY8" fmla="*/ 6812829 h 6858000"/>
              <a:gd name="connsiteX9" fmla="*/ 20332 w 2632012"/>
              <a:gd name="connsiteY9" fmla="*/ 6760689 h 6858000"/>
              <a:gd name="connsiteX10" fmla="*/ 25596 w 2632012"/>
              <a:gd name="connsiteY10" fmla="*/ 6721251 h 6858000"/>
              <a:gd name="connsiteX11" fmla="*/ 22507 w 2632012"/>
              <a:gd name="connsiteY11" fmla="*/ 6650499 h 6858000"/>
              <a:gd name="connsiteX12" fmla="*/ 22444 w 2632012"/>
              <a:gd name="connsiteY12" fmla="*/ 6604241 h 6858000"/>
              <a:gd name="connsiteX13" fmla="*/ 31867 w 2632012"/>
              <a:gd name="connsiteY13" fmla="*/ 6559984 h 6858000"/>
              <a:gd name="connsiteX14" fmla="*/ 38635 w 2632012"/>
              <a:gd name="connsiteY14" fmla="*/ 6515473 h 6858000"/>
              <a:gd name="connsiteX15" fmla="*/ 38467 w 2632012"/>
              <a:gd name="connsiteY15" fmla="*/ 6463736 h 6858000"/>
              <a:gd name="connsiteX16" fmla="*/ 38052 w 2632012"/>
              <a:gd name="connsiteY16" fmla="*/ 6432794 h 6858000"/>
              <a:gd name="connsiteX17" fmla="*/ 80445 w 2632012"/>
              <a:gd name="connsiteY17" fmla="*/ 6301309 h 6858000"/>
              <a:gd name="connsiteX18" fmla="*/ 138157 w 2632012"/>
              <a:gd name="connsiteY18" fmla="*/ 6257030 h 6858000"/>
              <a:gd name="connsiteX19" fmla="*/ 170419 w 2632012"/>
              <a:gd name="connsiteY19" fmla="*/ 6171255 h 6858000"/>
              <a:gd name="connsiteX20" fmla="*/ 164027 w 2632012"/>
              <a:gd name="connsiteY20" fmla="*/ 6164357 h 6858000"/>
              <a:gd name="connsiteX21" fmla="*/ 213309 w 2632012"/>
              <a:gd name="connsiteY21" fmla="*/ 6109331 h 6858000"/>
              <a:gd name="connsiteX22" fmla="*/ 208456 w 2632012"/>
              <a:gd name="connsiteY22" fmla="*/ 5878851 h 6858000"/>
              <a:gd name="connsiteX23" fmla="*/ 219615 w 2632012"/>
              <a:gd name="connsiteY23" fmla="*/ 5557777 h 6858000"/>
              <a:gd name="connsiteX24" fmla="*/ 245711 w 2632012"/>
              <a:gd name="connsiteY24" fmla="*/ 5066230 h 6858000"/>
              <a:gd name="connsiteX25" fmla="*/ 276721 w 2632012"/>
              <a:gd name="connsiteY25" fmla="*/ 4162848 h 6858000"/>
              <a:gd name="connsiteX26" fmla="*/ 343082 w 2632012"/>
              <a:gd name="connsiteY26" fmla="*/ 3059377 h 6858000"/>
              <a:gd name="connsiteX27" fmla="*/ 369630 w 2632012"/>
              <a:gd name="connsiteY27" fmla="*/ 2692043 h 6858000"/>
              <a:gd name="connsiteX28" fmla="*/ 435324 w 2632012"/>
              <a:gd name="connsiteY28" fmla="*/ 2520083 h 6858000"/>
              <a:gd name="connsiteX29" fmla="*/ 482259 w 2632012"/>
              <a:gd name="connsiteY29" fmla="*/ 2336178 h 6858000"/>
              <a:gd name="connsiteX30" fmla="*/ 569515 w 2632012"/>
              <a:gd name="connsiteY30" fmla="*/ 2091909 h 6858000"/>
              <a:gd name="connsiteX31" fmla="*/ 638163 w 2632012"/>
              <a:gd name="connsiteY31" fmla="*/ 1994147 h 6858000"/>
              <a:gd name="connsiteX32" fmla="*/ 737312 w 2632012"/>
              <a:gd name="connsiteY32" fmla="*/ 1871408 h 6858000"/>
              <a:gd name="connsiteX33" fmla="*/ 788501 w 2632012"/>
              <a:gd name="connsiteY33" fmla="*/ 1793826 h 6858000"/>
              <a:gd name="connsiteX34" fmla="*/ 819432 w 2632012"/>
              <a:gd name="connsiteY34" fmla="*/ 1746824 h 6858000"/>
              <a:gd name="connsiteX35" fmla="*/ 843936 w 2632012"/>
              <a:gd name="connsiteY35" fmla="*/ 1697348 h 6858000"/>
              <a:gd name="connsiteX36" fmla="*/ 846526 w 2632012"/>
              <a:gd name="connsiteY36" fmla="*/ 1659754 h 6858000"/>
              <a:gd name="connsiteX37" fmla="*/ 873830 w 2632012"/>
              <a:gd name="connsiteY37" fmla="*/ 1628041 h 6858000"/>
              <a:gd name="connsiteX38" fmla="*/ 890626 w 2632012"/>
              <a:gd name="connsiteY38" fmla="*/ 1599883 h 6858000"/>
              <a:gd name="connsiteX39" fmla="*/ 921288 w 2632012"/>
              <a:gd name="connsiteY39" fmla="*/ 1579569 h 6858000"/>
              <a:gd name="connsiteX40" fmla="*/ 920756 w 2632012"/>
              <a:gd name="connsiteY40" fmla="*/ 1537369 h 6858000"/>
              <a:gd name="connsiteX41" fmla="*/ 946290 w 2632012"/>
              <a:gd name="connsiteY41" fmla="*/ 1514308 h 6858000"/>
              <a:gd name="connsiteX42" fmla="*/ 932462 w 2632012"/>
              <a:gd name="connsiteY42" fmla="*/ 1512581 h 6858000"/>
              <a:gd name="connsiteX43" fmla="*/ 940652 w 2632012"/>
              <a:gd name="connsiteY43" fmla="*/ 1510839 h 6858000"/>
              <a:gd name="connsiteX44" fmla="*/ 950739 w 2632012"/>
              <a:gd name="connsiteY44" fmla="*/ 1503635 h 6858000"/>
              <a:gd name="connsiteX45" fmla="*/ 966405 w 2632012"/>
              <a:gd name="connsiteY45" fmla="*/ 1439967 h 6858000"/>
              <a:gd name="connsiteX46" fmla="*/ 973516 w 2632012"/>
              <a:gd name="connsiteY46" fmla="*/ 1389073 h 6858000"/>
              <a:gd name="connsiteX47" fmla="*/ 986960 w 2632012"/>
              <a:gd name="connsiteY47" fmla="*/ 1351857 h 6858000"/>
              <a:gd name="connsiteX48" fmla="*/ 987761 w 2632012"/>
              <a:gd name="connsiteY48" fmla="*/ 1363479 h 6858000"/>
              <a:gd name="connsiteX49" fmla="*/ 989043 w 2632012"/>
              <a:gd name="connsiteY49" fmla="*/ 1346093 h 6858000"/>
              <a:gd name="connsiteX50" fmla="*/ 986960 w 2632012"/>
              <a:gd name="connsiteY50" fmla="*/ 1351857 h 6858000"/>
              <a:gd name="connsiteX51" fmla="*/ 985769 w 2632012"/>
              <a:gd name="connsiteY51" fmla="*/ 1334556 h 6858000"/>
              <a:gd name="connsiteX52" fmla="*/ 982507 w 2632012"/>
              <a:gd name="connsiteY52" fmla="*/ 1216698 h 6858000"/>
              <a:gd name="connsiteX53" fmla="*/ 984836 w 2632012"/>
              <a:gd name="connsiteY53" fmla="*/ 1082381 h 6858000"/>
              <a:gd name="connsiteX54" fmla="*/ 993140 w 2632012"/>
              <a:gd name="connsiteY54" fmla="*/ 1043366 h 6858000"/>
              <a:gd name="connsiteX55" fmla="*/ 995544 w 2632012"/>
              <a:gd name="connsiteY55" fmla="*/ 972540 h 6858000"/>
              <a:gd name="connsiteX56" fmla="*/ 1028500 w 2632012"/>
              <a:gd name="connsiteY56" fmla="*/ 923945 h 6858000"/>
              <a:gd name="connsiteX57" fmla="*/ 1022082 w 2632012"/>
              <a:gd name="connsiteY57" fmla="*/ 838835 h 6858000"/>
              <a:gd name="connsiteX58" fmla="*/ 1025925 w 2632012"/>
              <a:gd name="connsiteY58" fmla="*/ 787183 h 6858000"/>
              <a:gd name="connsiteX59" fmla="*/ 1027904 w 2632012"/>
              <a:gd name="connsiteY59" fmla="*/ 756272 h 6858000"/>
              <a:gd name="connsiteX60" fmla="*/ 1088796 w 2632012"/>
              <a:gd name="connsiteY60" fmla="*/ 641639 h 6858000"/>
              <a:gd name="connsiteX61" fmla="*/ 1164389 w 2632012"/>
              <a:gd name="connsiteY61" fmla="*/ 545140 h 6858000"/>
              <a:gd name="connsiteX62" fmla="*/ 1225321 w 2632012"/>
              <a:gd name="connsiteY62" fmla="*/ 413843 h 6858000"/>
              <a:gd name="connsiteX63" fmla="*/ 1241477 w 2632012"/>
              <a:gd name="connsiteY63" fmla="*/ 358607 h 6858000"/>
              <a:gd name="connsiteX64" fmla="*/ 1246119 w 2632012"/>
              <a:gd name="connsiteY64" fmla="*/ 254866 h 6858000"/>
              <a:gd name="connsiteX65" fmla="*/ 1266837 w 2632012"/>
              <a:gd name="connsiteY65" fmla="*/ 161517 h 6858000"/>
              <a:gd name="connsiteX66" fmla="*/ 1315021 w 2632012"/>
              <a:gd name="connsiteY66" fmla="*/ 54455 h 6858000"/>
              <a:gd name="connsiteX67" fmla="*/ 1319335 w 2632012"/>
              <a:gd name="connsiteY67" fmla="*/ 8880 h 6858000"/>
              <a:gd name="connsiteX68" fmla="*/ 1316402 w 2632012"/>
              <a:gd name="connsiteY68" fmla="*/ 852 h 6858000"/>
              <a:gd name="connsiteX69" fmla="*/ 1207569 w 2632012"/>
              <a:gd name="connsiteY6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632012" h="6858000">
                <a:moveTo>
                  <a:pt x="932173" y="1512545"/>
                </a:moveTo>
                <a:lnTo>
                  <a:pt x="932462" y="1512581"/>
                </a:lnTo>
                <a:lnTo>
                  <a:pt x="932378" y="1512599"/>
                </a:lnTo>
                <a:cubicBezTo>
                  <a:pt x="930618" y="1512681"/>
                  <a:pt x="930202" y="1512462"/>
                  <a:pt x="932173" y="1512545"/>
                </a:cubicBezTo>
                <a:close/>
                <a:moveTo>
                  <a:pt x="1207569" y="0"/>
                </a:moveTo>
                <a:lnTo>
                  <a:pt x="2632012" y="0"/>
                </a:lnTo>
                <a:lnTo>
                  <a:pt x="2632012" y="6858000"/>
                </a:lnTo>
                <a:lnTo>
                  <a:pt x="13514" y="6858000"/>
                </a:lnTo>
                <a:cubicBezTo>
                  <a:pt x="13399" y="6842943"/>
                  <a:pt x="13285" y="6827886"/>
                  <a:pt x="13170" y="6812829"/>
                </a:cubicBezTo>
                <a:cubicBezTo>
                  <a:pt x="12714" y="6794763"/>
                  <a:pt x="13524" y="6777517"/>
                  <a:pt x="20332" y="6760689"/>
                </a:cubicBezTo>
                <a:cubicBezTo>
                  <a:pt x="10828" y="6746468"/>
                  <a:pt x="7794" y="6733277"/>
                  <a:pt x="25596" y="6721251"/>
                </a:cubicBezTo>
                <a:cubicBezTo>
                  <a:pt x="24143" y="6683539"/>
                  <a:pt x="1631" y="6673595"/>
                  <a:pt x="22507" y="6650499"/>
                </a:cubicBezTo>
                <a:cubicBezTo>
                  <a:pt x="-25124" y="6620536"/>
                  <a:pt x="16765" y="6629253"/>
                  <a:pt x="22444" y="6604241"/>
                </a:cubicBezTo>
                <a:cubicBezTo>
                  <a:pt x="28668" y="6588866"/>
                  <a:pt x="29169" y="6574778"/>
                  <a:pt x="31867" y="6559984"/>
                </a:cubicBezTo>
                <a:cubicBezTo>
                  <a:pt x="4443" y="6566661"/>
                  <a:pt x="62924" y="6515664"/>
                  <a:pt x="38635" y="6515473"/>
                </a:cubicBezTo>
                <a:cubicBezTo>
                  <a:pt x="72259" y="6495428"/>
                  <a:pt x="29118" y="6488543"/>
                  <a:pt x="38467" y="6463736"/>
                </a:cubicBezTo>
                <a:cubicBezTo>
                  <a:pt x="50944" y="6451623"/>
                  <a:pt x="52742" y="6443270"/>
                  <a:pt x="38052" y="6432794"/>
                </a:cubicBezTo>
                <a:cubicBezTo>
                  <a:pt x="98939" y="6376824"/>
                  <a:pt x="58603" y="6351821"/>
                  <a:pt x="80445" y="6301309"/>
                </a:cubicBezTo>
                <a:cubicBezTo>
                  <a:pt x="103917" y="6257537"/>
                  <a:pt x="78836" y="6301310"/>
                  <a:pt x="138157" y="6257030"/>
                </a:cubicBezTo>
                <a:cubicBezTo>
                  <a:pt x="155187" y="6248574"/>
                  <a:pt x="166108" y="6186701"/>
                  <a:pt x="170419" y="6171255"/>
                </a:cubicBezTo>
                <a:cubicBezTo>
                  <a:pt x="174731" y="6155809"/>
                  <a:pt x="166522" y="6166390"/>
                  <a:pt x="164027" y="6164357"/>
                </a:cubicBezTo>
                <a:cubicBezTo>
                  <a:pt x="206228" y="6137678"/>
                  <a:pt x="184454" y="6121750"/>
                  <a:pt x="213309" y="6109331"/>
                </a:cubicBezTo>
                <a:cubicBezTo>
                  <a:pt x="224262" y="6067371"/>
                  <a:pt x="183175" y="5890445"/>
                  <a:pt x="208456" y="5878851"/>
                </a:cubicBezTo>
                <a:cubicBezTo>
                  <a:pt x="225886" y="5808435"/>
                  <a:pt x="192379" y="5574013"/>
                  <a:pt x="219615" y="5557777"/>
                </a:cubicBezTo>
                <a:lnTo>
                  <a:pt x="245711" y="5066230"/>
                </a:lnTo>
                <a:cubicBezTo>
                  <a:pt x="117719" y="4582016"/>
                  <a:pt x="230524" y="4647254"/>
                  <a:pt x="276721" y="4162848"/>
                </a:cubicBezTo>
                <a:lnTo>
                  <a:pt x="343082" y="3059377"/>
                </a:lnTo>
                <a:cubicBezTo>
                  <a:pt x="347947" y="2889121"/>
                  <a:pt x="364765" y="2862299"/>
                  <a:pt x="369630" y="2692043"/>
                </a:cubicBezTo>
                <a:cubicBezTo>
                  <a:pt x="369393" y="2690043"/>
                  <a:pt x="435560" y="2522082"/>
                  <a:pt x="435324" y="2520083"/>
                </a:cubicBezTo>
                <a:lnTo>
                  <a:pt x="482259" y="2336178"/>
                </a:lnTo>
                <a:cubicBezTo>
                  <a:pt x="516201" y="2267350"/>
                  <a:pt x="537443" y="2148254"/>
                  <a:pt x="569515" y="2091909"/>
                </a:cubicBezTo>
                <a:cubicBezTo>
                  <a:pt x="629286" y="2030534"/>
                  <a:pt x="622061" y="2045605"/>
                  <a:pt x="638163" y="1994147"/>
                </a:cubicBezTo>
                <a:cubicBezTo>
                  <a:pt x="633178" y="1967912"/>
                  <a:pt x="705417" y="1945185"/>
                  <a:pt x="737312" y="1871408"/>
                </a:cubicBezTo>
                <a:cubicBezTo>
                  <a:pt x="759407" y="1814663"/>
                  <a:pt x="795838" y="1856475"/>
                  <a:pt x="788501" y="1793826"/>
                </a:cubicBezTo>
                <a:cubicBezTo>
                  <a:pt x="796402" y="1792725"/>
                  <a:pt x="813276" y="1750182"/>
                  <a:pt x="819432" y="1746824"/>
                </a:cubicBezTo>
                <a:lnTo>
                  <a:pt x="843936" y="1697348"/>
                </a:lnTo>
                <a:cubicBezTo>
                  <a:pt x="847635" y="1681502"/>
                  <a:pt x="845709" y="1667584"/>
                  <a:pt x="846526" y="1659754"/>
                </a:cubicBezTo>
                <a:lnTo>
                  <a:pt x="873830" y="1628041"/>
                </a:lnTo>
                <a:lnTo>
                  <a:pt x="890626" y="1599883"/>
                </a:lnTo>
                <a:lnTo>
                  <a:pt x="921288" y="1579569"/>
                </a:lnTo>
                <a:cubicBezTo>
                  <a:pt x="921111" y="1565502"/>
                  <a:pt x="920933" y="1551436"/>
                  <a:pt x="920756" y="1537369"/>
                </a:cubicBezTo>
                <a:cubicBezTo>
                  <a:pt x="918173" y="1533598"/>
                  <a:pt x="943194" y="1519497"/>
                  <a:pt x="946290" y="1514308"/>
                </a:cubicBezTo>
                <a:lnTo>
                  <a:pt x="932462" y="1512581"/>
                </a:lnTo>
                <a:lnTo>
                  <a:pt x="940652" y="1510839"/>
                </a:lnTo>
                <a:cubicBezTo>
                  <a:pt x="944059" y="1509546"/>
                  <a:pt x="947769" y="1507347"/>
                  <a:pt x="950739" y="1503635"/>
                </a:cubicBezTo>
                <a:lnTo>
                  <a:pt x="966405" y="1439967"/>
                </a:lnTo>
                <a:cubicBezTo>
                  <a:pt x="966567" y="1437915"/>
                  <a:pt x="970755" y="1392639"/>
                  <a:pt x="973516" y="1389073"/>
                </a:cubicBezTo>
                <a:lnTo>
                  <a:pt x="986960" y="1351857"/>
                </a:lnTo>
                <a:lnTo>
                  <a:pt x="987761" y="1363479"/>
                </a:lnTo>
                <a:cubicBezTo>
                  <a:pt x="987046" y="1391389"/>
                  <a:pt x="991418" y="1341827"/>
                  <a:pt x="989043" y="1346093"/>
                </a:cubicBezTo>
                <a:lnTo>
                  <a:pt x="986960" y="1351857"/>
                </a:lnTo>
                <a:lnTo>
                  <a:pt x="985769" y="1334556"/>
                </a:lnTo>
                <a:cubicBezTo>
                  <a:pt x="983992" y="1300062"/>
                  <a:pt x="982872" y="1251835"/>
                  <a:pt x="982507" y="1216698"/>
                </a:cubicBezTo>
                <a:cubicBezTo>
                  <a:pt x="989105" y="1176777"/>
                  <a:pt x="968656" y="1115073"/>
                  <a:pt x="984836" y="1082381"/>
                </a:cubicBezTo>
                <a:cubicBezTo>
                  <a:pt x="976467" y="1067557"/>
                  <a:pt x="974466" y="1054191"/>
                  <a:pt x="993140" y="1043366"/>
                </a:cubicBezTo>
                <a:cubicBezTo>
                  <a:pt x="994613" y="1005627"/>
                  <a:pt x="972947" y="994211"/>
                  <a:pt x="995544" y="972540"/>
                </a:cubicBezTo>
                <a:cubicBezTo>
                  <a:pt x="1001437" y="952637"/>
                  <a:pt x="1021106" y="938879"/>
                  <a:pt x="1028500" y="923945"/>
                </a:cubicBezTo>
                <a:cubicBezTo>
                  <a:pt x="1032923" y="901661"/>
                  <a:pt x="1022511" y="861628"/>
                  <a:pt x="1022082" y="838835"/>
                </a:cubicBezTo>
                <a:cubicBezTo>
                  <a:pt x="1057150" y="821053"/>
                  <a:pt x="1014683" y="811325"/>
                  <a:pt x="1025925" y="787183"/>
                </a:cubicBezTo>
                <a:cubicBezTo>
                  <a:pt x="1039299" y="775919"/>
                  <a:pt x="1041738" y="767701"/>
                  <a:pt x="1027904" y="756272"/>
                </a:cubicBezTo>
                <a:cubicBezTo>
                  <a:pt x="1092931" y="704439"/>
                  <a:pt x="1063111" y="690611"/>
                  <a:pt x="1088796" y="641639"/>
                </a:cubicBezTo>
                <a:cubicBezTo>
                  <a:pt x="1115586" y="599503"/>
                  <a:pt x="1101832" y="585408"/>
                  <a:pt x="1164389" y="545140"/>
                </a:cubicBezTo>
                <a:cubicBezTo>
                  <a:pt x="1183904" y="515341"/>
                  <a:pt x="1212474" y="444932"/>
                  <a:pt x="1225321" y="413843"/>
                </a:cubicBezTo>
                <a:cubicBezTo>
                  <a:pt x="1235550" y="389613"/>
                  <a:pt x="1230254" y="392779"/>
                  <a:pt x="1241477" y="358607"/>
                </a:cubicBezTo>
                <a:cubicBezTo>
                  <a:pt x="1244505" y="325057"/>
                  <a:pt x="1241891" y="287714"/>
                  <a:pt x="1246119" y="254866"/>
                </a:cubicBezTo>
                <a:cubicBezTo>
                  <a:pt x="1250325" y="233178"/>
                  <a:pt x="1255354" y="194919"/>
                  <a:pt x="1266837" y="161517"/>
                </a:cubicBezTo>
                <a:cubicBezTo>
                  <a:pt x="1312077" y="135871"/>
                  <a:pt x="1280314" y="75805"/>
                  <a:pt x="1315021" y="54455"/>
                </a:cubicBezTo>
                <a:cubicBezTo>
                  <a:pt x="1325412" y="38765"/>
                  <a:pt x="1323873" y="23602"/>
                  <a:pt x="1319335" y="8880"/>
                </a:cubicBezTo>
                <a:lnTo>
                  <a:pt x="1316402" y="852"/>
                </a:lnTo>
                <a:lnTo>
                  <a:pt x="1207569"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C3692AF-E0E3-5FA0-50A7-2AFEB9296215}"/>
              </a:ext>
            </a:extLst>
          </p:cNvPr>
          <p:cNvSpPr>
            <a:spLocks noGrp="1"/>
          </p:cNvSpPr>
          <p:nvPr>
            <p:ph type="title"/>
          </p:nvPr>
        </p:nvSpPr>
        <p:spPr>
          <a:xfrm>
            <a:off x="761481" y="54426"/>
            <a:ext cx="11428919" cy="1330841"/>
          </a:xfrm>
        </p:spPr>
        <p:txBody>
          <a:bodyPr>
            <a:normAutofit/>
          </a:bodyPr>
          <a:lstStyle/>
          <a:p>
            <a:r>
              <a:rPr lang="en-US" u="sng" dirty="0">
                <a:latin typeface="Times New Roman"/>
                <a:cs typeface="Times New Roman"/>
              </a:rPr>
              <a:t>Lockheed Martins Version Control System Assured Operations Plan:</a:t>
            </a:r>
            <a:endParaRPr lang="en-US" dirty="0">
              <a:cs typeface="Calibri Light"/>
            </a:endParaRPr>
          </a:p>
        </p:txBody>
      </p:sp>
      <p:sp>
        <p:nvSpPr>
          <p:cNvPr id="3" name="Content Placeholder 2">
            <a:extLst>
              <a:ext uri="{FF2B5EF4-FFF2-40B4-BE49-F238E27FC236}">
                <a16:creationId xmlns:a16="http://schemas.microsoft.com/office/drawing/2014/main" id="{2C137BC4-9129-3E8A-AFE6-1FED46B064C3}"/>
              </a:ext>
            </a:extLst>
          </p:cNvPr>
          <p:cNvSpPr>
            <a:spLocks noGrp="1"/>
          </p:cNvSpPr>
          <p:nvPr>
            <p:ph idx="1"/>
          </p:nvPr>
        </p:nvSpPr>
        <p:spPr>
          <a:xfrm>
            <a:off x="783252" y="2183214"/>
            <a:ext cx="5126303" cy="3908588"/>
          </a:xfrm>
        </p:spPr>
        <p:txBody>
          <a:bodyPr vert="horz" lIns="91440" tIns="45720" rIns="91440" bIns="45720" rtlCol="0">
            <a:normAutofit/>
          </a:bodyPr>
          <a:lstStyle/>
          <a:p>
            <a:r>
              <a:rPr lang="en-US" sz="2000" i="1">
                <a:latin typeface="Times New Roman"/>
                <a:cs typeface="Times New Roman"/>
              </a:rPr>
              <a:t>Objective: </a:t>
            </a:r>
            <a:r>
              <a:rPr lang="en-US" sz="2000">
                <a:latin typeface="Times New Roman"/>
                <a:cs typeface="Times New Roman"/>
              </a:rPr>
              <a:t>The following assured operations plan documents policies and procedures to protect intellectual property, implement access controls, and maintain patch and change management for Lockheed Martin’s codebase stored on GitHub and physical backups. This will lead to the assured operation of Lockheed's Version Control Systems and protect the proprietary intellectual property they contain.</a:t>
            </a:r>
            <a:endParaRPr lang="en-US" sz="2000">
              <a:cs typeface="Calibri"/>
            </a:endParaRPr>
          </a:p>
          <a:p>
            <a:endParaRPr lang="en-US" sz="2000">
              <a:cs typeface="Calibri"/>
            </a:endParaRPr>
          </a:p>
        </p:txBody>
      </p:sp>
      <p:sp>
        <p:nvSpPr>
          <p:cNvPr id="13" name="Freeform: Shape 12">
            <a:extLst>
              <a:ext uri="{FF2B5EF4-FFF2-40B4-BE49-F238E27FC236}">
                <a16:creationId xmlns:a16="http://schemas.microsoft.com/office/drawing/2014/main" id="{B7D3B4FC-79F4-47D2-9D79-DA876E6AD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60988" y="2022496"/>
            <a:ext cx="4664547" cy="4043934"/>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Picture 4" descr="Graphical user interface&#10;&#10;Description automatically generated">
            <a:extLst>
              <a:ext uri="{FF2B5EF4-FFF2-40B4-BE49-F238E27FC236}">
                <a16:creationId xmlns:a16="http://schemas.microsoft.com/office/drawing/2014/main" id="{B78561C7-7DD7-B25F-B69E-090A19DEE289}"/>
              </a:ext>
            </a:extLst>
          </p:cNvPr>
          <p:cNvPicPr>
            <a:picLocks noChangeAspect="1"/>
          </p:cNvPicPr>
          <p:nvPr/>
        </p:nvPicPr>
        <p:blipFill rotWithShape="1">
          <a:blip r:embed="rId4"/>
          <a:srcRect r="22075"/>
          <a:stretch/>
        </p:blipFill>
        <p:spPr>
          <a:xfrm>
            <a:off x="7016376" y="2183362"/>
            <a:ext cx="4357896" cy="3732941"/>
          </a:xfrm>
          <a:prstGeom prst="rect">
            <a:avLst/>
          </a:prstGeom>
        </p:spPr>
      </p:pic>
      <p:sp>
        <p:nvSpPr>
          <p:cNvPr id="15" name="Rectangle 6">
            <a:extLst>
              <a:ext uri="{FF2B5EF4-FFF2-40B4-BE49-F238E27FC236}">
                <a16:creationId xmlns:a16="http://schemas.microsoft.com/office/drawing/2014/main" id="{EFF9196C-3887-4B80-8671-3CA6705C18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8543" y="5840356"/>
            <a:ext cx="1029435" cy="452147"/>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226087BE-0499-1E45-748A-78E7B23308B2}"/>
              </a:ext>
            </a:extLst>
          </p:cNvPr>
          <p:cNvCxnSpPr/>
          <p:nvPr/>
        </p:nvCxnSpPr>
        <p:spPr>
          <a:xfrm flipV="1">
            <a:off x="770545" y="1508547"/>
            <a:ext cx="10759122" cy="4800"/>
          </a:xfrm>
          <a:prstGeom prst="straightConnector1">
            <a:avLst/>
          </a:prstGeom>
          <a:ln>
            <a:solidFill>
              <a:srgbClr val="92D050"/>
            </a:solidFill>
          </a:ln>
        </p:spPr>
        <p:style>
          <a:lnRef idx="1">
            <a:schemeClr val="accent1"/>
          </a:lnRef>
          <a:fillRef idx="0">
            <a:schemeClr val="accent1"/>
          </a:fillRef>
          <a:effectRef idx="0">
            <a:schemeClr val="accent1"/>
          </a:effectRef>
          <a:fontRef idx="minor">
            <a:schemeClr val="tx1"/>
          </a:fontRef>
        </p:style>
      </p:cxnSp>
      <p:pic>
        <p:nvPicPr>
          <p:cNvPr id="5" name="objectives">
            <a:hlinkClick r:id="" action="ppaction://media"/>
            <a:extLst>
              <a:ext uri="{FF2B5EF4-FFF2-40B4-BE49-F238E27FC236}">
                <a16:creationId xmlns:a16="http://schemas.microsoft.com/office/drawing/2014/main" id="{25B83707-804E-7BD7-D6F4-8E4483A4B3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56304" y="5551261"/>
            <a:ext cx="730250" cy="730250"/>
          </a:xfrm>
          <a:prstGeom prst="rect">
            <a:avLst/>
          </a:prstGeom>
        </p:spPr>
      </p:pic>
    </p:spTree>
    <p:extLst>
      <p:ext uri="{BB962C8B-B14F-4D97-AF65-F5344CB8AC3E}">
        <p14:creationId xmlns:p14="http://schemas.microsoft.com/office/powerpoint/2010/main" val="4941368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3692AF-E0E3-5FA0-50A7-2AFEB9296215}"/>
              </a:ext>
            </a:extLst>
          </p:cNvPr>
          <p:cNvSpPr>
            <a:spLocks noGrp="1"/>
          </p:cNvSpPr>
          <p:nvPr>
            <p:ph type="title"/>
          </p:nvPr>
        </p:nvSpPr>
        <p:spPr>
          <a:xfrm>
            <a:off x="636378" y="640080"/>
            <a:ext cx="7175646" cy="1481328"/>
          </a:xfrm>
        </p:spPr>
        <p:txBody>
          <a:bodyPr anchor="b">
            <a:normAutofit/>
          </a:bodyPr>
          <a:lstStyle/>
          <a:p>
            <a:r>
              <a:rPr lang="en-US" sz="3000" i="1" dirty="0">
                <a:latin typeface="Times New Roman"/>
                <a:cs typeface="Times New Roman"/>
              </a:rPr>
              <a:t>Protection of Organizational Intellectual Property Through Version Control.</a:t>
            </a:r>
            <a:endParaRPr lang="en-US" sz="3000" i="1" dirty="0">
              <a:cs typeface="Calibri Light"/>
            </a:endParaRPr>
          </a:p>
          <a:p>
            <a:endParaRPr lang="en-US" sz="3000" u="sng">
              <a:latin typeface="Times New Roman"/>
              <a:cs typeface="Times New Roman"/>
            </a:endParaRPr>
          </a:p>
          <a:p>
            <a:endParaRPr lang="en-US" sz="3000">
              <a:latin typeface="Calibri Light" panose="020F0302020204030204"/>
              <a:cs typeface="Calibri Light"/>
            </a:endParaRPr>
          </a:p>
        </p:txBody>
      </p:sp>
      <p:sp>
        <p:nvSpPr>
          <p:cNvPr id="3" name="Content Placeholder 2">
            <a:extLst>
              <a:ext uri="{FF2B5EF4-FFF2-40B4-BE49-F238E27FC236}">
                <a16:creationId xmlns:a16="http://schemas.microsoft.com/office/drawing/2014/main" id="{2C137BC4-9129-3E8A-AFE6-1FED46B064C3}"/>
              </a:ext>
            </a:extLst>
          </p:cNvPr>
          <p:cNvSpPr>
            <a:spLocks noGrp="1"/>
          </p:cNvSpPr>
          <p:nvPr>
            <p:ph idx="1"/>
          </p:nvPr>
        </p:nvSpPr>
        <p:spPr>
          <a:xfrm>
            <a:off x="636379" y="1436261"/>
            <a:ext cx="4829773" cy="4538472"/>
          </a:xfrm>
        </p:spPr>
        <p:txBody>
          <a:bodyPr vert="horz" lIns="91440" tIns="45720" rIns="91440" bIns="45720" rtlCol="0" anchor="t">
            <a:normAutofit/>
          </a:bodyPr>
          <a:lstStyle/>
          <a:p>
            <a:r>
              <a:rPr lang="en-US" sz="1400" dirty="0">
                <a:latin typeface="Times New Roman"/>
                <a:cs typeface="Times New Roman"/>
              </a:rPr>
              <a:t>Access Control: Only authorized personnel should have access to the organization's codebase. This includes limiting access to the codebase by using access control on GitHub so that only designated individuals can read, write, or change access. </a:t>
            </a:r>
            <a:endParaRPr lang="en-US" sz="1400" dirty="0">
              <a:latin typeface="Times New Roman"/>
              <a:cs typeface="Calibri"/>
            </a:endParaRPr>
          </a:p>
          <a:p>
            <a:r>
              <a:rPr lang="en-US" sz="1400" dirty="0">
                <a:latin typeface="Times New Roman"/>
                <a:cs typeface="Times New Roman"/>
              </a:rPr>
              <a:t>Encryption: Sensitive information should be encrypted to and from GitHub and among all network traffic.</a:t>
            </a:r>
          </a:p>
          <a:p>
            <a:r>
              <a:rPr lang="en-US" sz="1400" dirty="0">
                <a:latin typeface="Times New Roman"/>
                <a:cs typeface="Times New Roman"/>
              </a:rPr>
              <a:t>Two-Factor Authentication: Two-factor authentication should be implemented to prevent unauthorized access to the codebase such as a RSA-Token.</a:t>
            </a:r>
          </a:p>
          <a:p>
            <a:r>
              <a:rPr lang="en-US" sz="1400" dirty="0">
                <a:latin typeface="Times New Roman"/>
                <a:cs typeface="Times New Roman"/>
              </a:rPr>
              <a:t>Strong Password Policy: A strong password policy should be enforced to ensure that access to the codebase is only granted to authorized employees.</a:t>
            </a:r>
          </a:p>
          <a:p>
            <a:r>
              <a:rPr lang="en-US" sz="1400" dirty="0">
                <a:latin typeface="Times New Roman"/>
                <a:cs typeface="Times New Roman"/>
              </a:rPr>
              <a:t>Limit Physical Access: Physical access to the organization's servers, workstations, and backups should be limited to authorized personnel.</a:t>
            </a:r>
          </a:p>
          <a:p>
            <a:r>
              <a:rPr lang="en-US" sz="1400" dirty="0">
                <a:latin typeface="Times New Roman"/>
                <a:cs typeface="Times New Roman"/>
              </a:rPr>
              <a:t>Key Management: Private keys should be stored as environment variables and not directly in codebase. Along with other secure key management practices.</a:t>
            </a:r>
          </a:p>
          <a:p>
            <a:endParaRPr lang="en-US" sz="1400" dirty="0">
              <a:latin typeface="Times New Roman"/>
              <a:cs typeface="Calibri"/>
            </a:endParaRPr>
          </a:p>
        </p:txBody>
      </p:sp>
      <p:pic>
        <p:nvPicPr>
          <p:cNvPr id="5" name="Picture 5" descr="A picture containing calendar&#10;&#10;Description automatically generated">
            <a:extLst>
              <a:ext uri="{FF2B5EF4-FFF2-40B4-BE49-F238E27FC236}">
                <a16:creationId xmlns:a16="http://schemas.microsoft.com/office/drawing/2014/main" id="{8C9F42DF-E64F-7A6A-174E-383A4D3A3554}"/>
              </a:ext>
            </a:extLst>
          </p:cNvPr>
          <p:cNvPicPr>
            <a:picLocks noChangeAspect="1"/>
          </p:cNvPicPr>
          <p:nvPr/>
        </p:nvPicPr>
        <p:blipFill>
          <a:blip r:embed="rId4"/>
          <a:stretch>
            <a:fillRect/>
          </a:stretch>
        </p:blipFill>
        <p:spPr>
          <a:xfrm>
            <a:off x="6294991" y="1316746"/>
            <a:ext cx="5192268" cy="4659938"/>
          </a:xfrm>
          <a:prstGeom prst="rect">
            <a:avLst/>
          </a:prstGeom>
        </p:spPr>
      </p:pic>
      <p:cxnSp>
        <p:nvCxnSpPr>
          <p:cNvPr id="7" name="Straight Arrow Connector 6">
            <a:extLst>
              <a:ext uri="{FF2B5EF4-FFF2-40B4-BE49-F238E27FC236}">
                <a16:creationId xmlns:a16="http://schemas.microsoft.com/office/drawing/2014/main" id="{989D2981-DC41-41D3-4F7C-376F8154498E}"/>
              </a:ext>
            </a:extLst>
          </p:cNvPr>
          <p:cNvCxnSpPr/>
          <p:nvPr/>
        </p:nvCxnSpPr>
        <p:spPr>
          <a:xfrm flipV="1">
            <a:off x="634474" y="1263619"/>
            <a:ext cx="10857093" cy="26571"/>
          </a:xfrm>
          <a:prstGeom prst="straightConnector1">
            <a:avLst/>
          </a:prstGeom>
          <a:ln>
            <a:solidFill>
              <a:srgbClr val="92D050"/>
            </a:solidFill>
          </a:ln>
        </p:spPr>
        <p:style>
          <a:lnRef idx="1">
            <a:schemeClr val="accent1"/>
          </a:lnRef>
          <a:fillRef idx="0">
            <a:schemeClr val="accent1"/>
          </a:fillRef>
          <a:effectRef idx="0">
            <a:schemeClr val="accent1"/>
          </a:effectRef>
          <a:fontRef idx="minor">
            <a:schemeClr val="tx1"/>
          </a:fontRef>
        </p:style>
      </p:cxnSp>
      <p:pic>
        <p:nvPicPr>
          <p:cNvPr id="4" name="protection">
            <a:hlinkClick r:id="" action="ppaction://media"/>
            <a:extLst>
              <a:ext uri="{FF2B5EF4-FFF2-40B4-BE49-F238E27FC236}">
                <a16:creationId xmlns:a16="http://schemas.microsoft.com/office/drawing/2014/main" id="{326FD04F-B49B-7949-6206-C57205A784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70152" y="5818092"/>
            <a:ext cx="730250" cy="730250"/>
          </a:xfrm>
          <a:prstGeom prst="rect">
            <a:avLst/>
          </a:prstGeom>
        </p:spPr>
      </p:pic>
    </p:spTree>
    <p:extLst>
      <p:ext uri="{BB962C8B-B14F-4D97-AF65-F5344CB8AC3E}">
        <p14:creationId xmlns:p14="http://schemas.microsoft.com/office/powerpoint/2010/main" val="19761431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3692AF-E0E3-5FA0-50A7-2AFEB9296215}"/>
              </a:ext>
            </a:extLst>
          </p:cNvPr>
          <p:cNvSpPr>
            <a:spLocks noGrp="1"/>
          </p:cNvSpPr>
          <p:nvPr>
            <p:ph type="title"/>
          </p:nvPr>
        </p:nvSpPr>
        <p:spPr>
          <a:xfrm>
            <a:off x="139337" y="-578145"/>
            <a:ext cx="6915859" cy="1956841"/>
          </a:xfrm>
        </p:spPr>
        <p:txBody>
          <a:bodyPr anchor="b">
            <a:normAutofit/>
          </a:bodyPr>
          <a:lstStyle/>
          <a:p>
            <a:r>
              <a:rPr lang="en-US" sz="3000" i="1">
                <a:latin typeface="Times New Roman"/>
                <a:cs typeface="Times New Roman"/>
              </a:rPr>
              <a:t>Implementation of Access Controls Including Cyber-Physical Security Controls:</a:t>
            </a:r>
            <a:endParaRPr lang="en-US" sz="3000">
              <a:latin typeface="Times New Roman"/>
              <a:cs typeface="Calibri Light"/>
            </a:endParaRPr>
          </a:p>
        </p:txBody>
      </p:sp>
      <p:sp>
        <p:nvSpPr>
          <p:cNvPr id="3" name="Content Placeholder 2">
            <a:extLst>
              <a:ext uri="{FF2B5EF4-FFF2-40B4-BE49-F238E27FC236}">
                <a16:creationId xmlns:a16="http://schemas.microsoft.com/office/drawing/2014/main" id="{2C137BC4-9129-3E8A-AFE6-1FED46B064C3}"/>
              </a:ext>
            </a:extLst>
          </p:cNvPr>
          <p:cNvSpPr>
            <a:spLocks noGrp="1"/>
          </p:cNvSpPr>
          <p:nvPr>
            <p:ph idx="1"/>
          </p:nvPr>
        </p:nvSpPr>
        <p:spPr>
          <a:xfrm>
            <a:off x="253636" y="1523070"/>
            <a:ext cx="4809646" cy="4909982"/>
          </a:xfrm>
        </p:spPr>
        <p:txBody>
          <a:bodyPr vert="horz" lIns="91440" tIns="45720" rIns="91440" bIns="45720" rtlCol="0" anchor="t">
            <a:normAutofit/>
          </a:bodyPr>
          <a:lstStyle/>
          <a:p>
            <a:r>
              <a:rPr lang="en-US" sz="1600" dirty="0">
                <a:latin typeface="Times New Roman"/>
                <a:cs typeface="Times New Roman"/>
              </a:rPr>
              <a:t>Firewall: Firewalls should be installed and configured to protect the organization's network from unauthorized access to networks linked to the codebase or backups.</a:t>
            </a:r>
            <a:endParaRPr lang="en-US" sz="1600" dirty="0">
              <a:latin typeface="Times New Roman"/>
              <a:cs typeface="Calibri"/>
            </a:endParaRPr>
          </a:p>
          <a:p>
            <a:r>
              <a:rPr lang="en-US" sz="1600" dirty="0">
                <a:latin typeface="Times New Roman"/>
                <a:cs typeface="Times New Roman"/>
              </a:rPr>
              <a:t>Intrusion Detection System: An intrusion detection system should be implemented to detect any irregular attempts to access the organization's codebase or network.</a:t>
            </a:r>
            <a:endParaRPr lang="en-US" sz="1600" dirty="0">
              <a:latin typeface="Times New Roman"/>
              <a:cs typeface="Calibri"/>
            </a:endParaRPr>
          </a:p>
          <a:p>
            <a:r>
              <a:rPr lang="en-US" sz="1600" dirty="0">
                <a:latin typeface="Times New Roman"/>
                <a:cs typeface="Times New Roman"/>
              </a:rPr>
              <a:t>Cyber-Physical Security Controls: Physical access to the organization's codebase and physical backups should be limited and secured to prevent unauthorized access.</a:t>
            </a:r>
            <a:endParaRPr lang="en-US" sz="1600" dirty="0">
              <a:latin typeface="Times New Roman"/>
              <a:cs typeface="Calibri"/>
            </a:endParaRPr>
          </a:p>
          <a:p>
            <a:r>
              <a:rPr lang="en-US" sz="1600" dirty="0">
                <a:latin typeface="Times New Roman"/>
                <a:cs typeface="Times New Roman"/>
              </a:rPr>
              <a:t>Regular Security Audits: Regular security audits should be conducted to ensure that the organization's codebase and network are secure.</a:t>
            </a:r>
            <a:endParaRPr lang="en-US" sz="1600" dirty="0">
              <a:latin typeface="Times New Roman"/>
              <a:cs typeface="Calibri"/>
            </a:endParaRPr>
          </a:p>
          <a:p>
            <a:r>
              <a:rPr lang="en-US" sz="1600" dirty="0">
                <a:latin typeface="Times New Roman"/>
                <a:cs typeface="Times New Roman"/>
              </a:rPr>
              <a:t>GitHub Access Control: This includes limiting access to the codebase by using access control on GitHub so that only designated individuals can read, write, or change access. </a:t>
            </a:r>
            <a:endParaRPr lang="en-US" sz="1600" dirty="0">
              <a:latin typeface="Times New Roman"/>
              <a:cs typeface="Calibri"/>
            </a:endParaRPr>
          </a:p>
          <a:p>
            <a:endParaRPr lang="en-US" sz="1600" dirty="0">
              <a:latin typeface="Times New Roman"/>
              <a:cs typeface="Calibri"/>
            </a:endParaRPr>
          </a:p>
        </p:txBody>
      </p:sp>
      <p:pic>
        <p:nvPicPr>
          <p:cNvPr id="4" name="Picture 4" descr="A picture containing text, parking, meter&#10;&#10;Description automatically generated">
            <a:extLst>
              <a:ext uri="{FF2B5EF4-FFF2-40B4-BE49-F238E27FC236}">
                <a16:creationId xmlns:a16="http://schemas.microsoft.com/office/drawing/2014/main" id="{65154799-9D13-679E-44AA-ACA380DB797E}"/>
              </a:ext>
            </a:extLst>
          </p:cNvPr>
          <p:cNvPicPr>
            <a:picLocks noChangeAspect="1"/>
          </p:cNvPicPr>
          <p:nvPr/>
        </p:nvPicPr>
        <p:blipFill rotWithShape="1">
          <a:blip r:embed="rId4"/>
          <a:srcRect l="4158" r="2914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5" name="cyberphysical">
            <a:hlinkClick r:id="" action="ppaction://media"/>
            <a:extLst>
              <a:ext uri="{FF2B5EF4-FFF2-40B4-BE49-F238E27FC236}">
                <a16:creationId xmlns:a16="http://schemas.microsoft.com/office/drawing/2014/main" id="{4D167CA0-1EA5-5EBE-6FB0-E5831CF586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76080" y="5891538"/>
            <a:ext cx="730250" cy="730250"/>
          </a:xfrm>
          <a:prstGeom prst="rect">
            <a:avLst/>
          </a:prstGeom>
        </p:spPr>
      </p:pic>
    </p:spTree>
    <p:extLst>
      <p:ext uri="{BB962C8B-B14F-4D97-AF65-F5344CB8AC3E}">
        <p14:creationId xmlns:p14="http://schemas.microsoft.com/office/powerpoint/2010/main" val="39992598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3692AF-E0E3-5FA0-50A7-2AFEB9296215}"/>
              </a:ext>
            </a:extLst>
          </p:cNvPr>
          <p:cNvSpPr>
            <a:spLocks noGrp="1"/>
          </p:cNvSpPr>
          <p:nvPr>
            <p:ph type="title"/>
          </p:nvPr>
        </p:nvSpPr>
        <p:spPr>
          <a:xfrm>
            <a:off x="630936" y="640080"/>
            <a:ext cx="4818888" cy="1481328"/>
          </a:xfrm>
        </p:spPr>
        <p:txBody>
          <a:bodyPr anchor="b">
            <a:normAutofit/>
          </a:bodyPr>
          <a:lstStyle/>
          <a:p>
            <a:r>
              <a:rPr lang="en-US" sz="4600" i="1">
                <a:latin typeface="Times New Roman"/>
                <a:cs typeface="Times New Roman"/>
              </a:rPr>
              <a:t>Patch and Change Management:</a:t>
            </a:r>
            <a:endParaRPr lang="en-US" sz="4600"/>
          </a:p>
          <a:p>
            <a:endParaRPr lang="en-US" sz="4600" i="1">
              <a:latin typeface="Times New Roman"/>
              <a:cs typeface="Times New Roman"/>
            </a:endParaRPr>
          </a:p>
        </p:txBody>
      </p:sp>
      <p:sp>
        <p:nvSpPr>
          <p:cNvPr id="11"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C137BC4-9129-3E8A-AFE6-1FED46B064C3}"/>
              </a:ext>
            </a:extLst>
          </p:cNvPr>
          <p:cNvSpPr>
            <a:spLocks noGrp="1"/>
          </p:cNvSpPr>
          <p:nvPr>
            <p:ph idx="1"/>
          </p:nvPr>
        </p:nvSpPr>
        <p:spPr>
          <a:xfrm>
            <a:off x="554736" y="2122061"/>
            <a:ext cx="4818888" cy="3547872"/>
          </a:xfrm>
        </p:spPr>
        <p:txBody>
          <a:bodyPr vert="horz" lIns="91440" tIns="45720" rIns="91440" bIns="45720" rtlCol="0" anchor="t">
            <a:noAutofit/>
          </a:bodyPr>
          <a:lstStyle/>
          <a:p>
            <a:pPr marL="0" indent="0">
              <a:buNone/>
            </a:pPr>
            <a:endParaRPr lang="en-US" sz="1800" dirty="0">
              <a:cs typeface="Calibri"/>
            </a:endParaRPr>
          </a:p>
          <a:p>
            <a:r>
              <a:rPr lang="en-US" sz="1800" dirty="0">
                <a:latin typeface="Times New Roman"/>
                <a:cs typeface="Times New Roman"/>
              </a:rPr>
              <a:t>Regular Updates: Regular updates are applied to Lockheed's software and systems to ensure that vulnerabilities are addressed in a timely manner.</a:t>
            </a:r>
          </a:p>
          <a:p>
            <a:r>
              <a:rPr lang="en-US" sz="1800" dirty="0">
                <a:latin typeface="Times New Roman"/>
                <a:cs typeface="Times New Roman"/>
              </a:rPr>
              <a:t>Testing: Changes to Lockheed's Source Control Management procedures should be thoroughly tested before being deployed to ensure that they do not introduce vulnerabilities.</a:t>
            </a:r>
          </a:p>
          <a:p>
            <a:r>
              <a:rPr lang="en-US" sz="1800" dirty="0">
                <a:latin typeface="Times New Roman"/>
                <a:cs typeface="Times New Roman"/>
              </a:rPr>
              <a:t>Version Control: Version control should be used to track changes made to the organization's codebase.</a:t>
            </a:r>
          </a:p>
          <a:p>
            <a:r>
              <a:rPr lang="en-US" sz="1800" dirty="0">
                <a:latin typeface="Times New Roman"/>
                <a:cs typeface="Times New Roman"/>
              </a:rPr>
              <a:t>Backup and Recovery: Regular backups of the organization's codebase should be made and should be tested to ensure that it can be restored in the event of a disaster or system failure.</a:t>
            </a:r>
            <a:endParaRPr lang="en-US" sz="1800" dirty="0">
              <a:cs typeface="Calibri"/>
            </a:endParaRPr>
          </a:p>
          <a:p>
            <a:endParaRPr lang="en-US" sz="1800" dirty="0">
              <a:cs typeface="Calibri"/>
            </a:endParaRPr>
          </a:p>
        </p:txBody>
      </p:sp>
      <p:pic>
        <p:nvPicPr>
          <p:cNvPr id="4" name="Picture 4">
            <a:extLst>
              <a:ext uri="{FF2B5EF4-FFF2-40B4-BE49-F238E27FC236}">
                <a16:creationId xmlns:a16="http://schemas.microsoft.com/office/drawing/2014/main" id="{6657247E-8179-BA5D-F284-E10009EC4628}"/>
              </a:ext>
            </a:extLst>
          </p:cNvPr>
          <p:cNvPicPr>
            <a:picLocks noChangeAspect="1"/>
          </p:cNvPicPr>
          <p:nvPr/>
        </p:nvPicPr>
        <p:blipFill>
          <a:blip r:embed="rId4"/>
          <a:stretch>
            <a:fillRect/>
          </a:stretch>
        </p:blipFill>
        <p:spPr>
          <a:xfrm>
            <a:off x="6099048" y="1612652"/>
            <a:ext cx="5458968" cy="3632695"/>
          </a:xfrm>
          <a:prstGeom prst="rect">
            <a:avLst/>
          </a:prstGeom>
        </p:spPr>
      </p:pic>
      <p:pic>
        <p:nvPicPr>
          <p:cNvPr id="5" name="recovery">
            <a:hlinkClick r:id="" action="ppaction://media"/>
            <a:extLst>
              <a:ext uri="{FF2B5EF4-FFF2-40B4-BE49-F238E27FC236}">
                <a16:creationId xmlns:a16="http://schemas.microsoft.com/office/drawing/2014/main" id="{7BE75645-132E-84E7-473B-FC975B8635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30875" y="5487586"/>
            <a:ext cx="730250" cy="730250"/>
          </a:xfrm>
          <a:prstGeom prst="rect">
            <a:avLst/>
          </a:prstGeom>
        </p:spPr>
      </p:pic>
    </p:spTree>
    <p:extLst>
      <p:ext uri="{BB962C8B-B14F-4D97-AF65-F5344CB8AC3E}">
        <p14:creationId xmlns:p14="http://schemas.microsoft.com/office/powerpoint/2010/main" val="6864401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Balancing Ac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tf66906339_win32</Template>
  <TotalTime>0</TotalTime>
  <Words>1432</Words>
  <Application>Microsoft Office PowerPoint</Application>
  <PresentationFormat>Widescreen</PresentationFormat>
  <Paragraphs>175</Paragraphs>
  <Slides>12</Slides>
  <Notes>0</Notes>
  <HiddenSlides>0</HiddenSlides>
  <MMClips>19</MMClips>
  <ScaleCrop>false</ScaleCrop>
  <HeadingPairs>
    <vt:vector size="4" baseType="variant">
      <vt:variant>
        <vt:lpstr>Theme</vt:lpstr>
      </vt:variant>
      <vt:variant>
        <vt:i4>5</vt:i4>
      </vt:variant>
      <vt:variant>
        <vt:lpstr>Slide Titles</vt:lpstr>
      </vt:variant>
      <vt:variant>
        <vt:i4>12</vt:i4>
      </vt:variant>
    </vt:vector>
  </HeadingPairs>
  <TitlesOfParts>
    <vt:vector size="17" baseType="lpstr">
      <vt:lpstr>Office Theme</vt:lpstr>
      <vt:lpstr>Balancing Act</vt:lpstr>
      <vt:lpstr>Wellspring</vt:lpstr>
      <vt:lpstr>Star of the show</vt:lpstr>
      <vt:lpstr>Amusements</vt:lpstr>
      <vt:lpstr>ISEC 0635: Information Security Operations Management Winter Term 2023 Professor Ling Wang Eric Webb Assignment 2: Executive Summary of Lockheed Martin's Security and Assured Operations Management.</vt:lpstr>
      <vt:lpstr>Lockheed Martin Overview</vt:lpstr>
      <vt:lpstr>Lockheed Martins Business Continuity Plan:</vt:lpstr>
      <vt:lpstr>Lockheed Martins Disaster Recovery Plan:  </vt:lpstr>
      <vt:lpstr>Lockheed Martins Incident Response Plan:</vt:lpstr>
      <vt:lpstr>Lockheed Martins Version Control System Assured Operations Plan:</vt:lpstr>
      <vt:lpstr>Protection of Organizational Intellectual Property Through Version Control.  </vt:lpstr>
      <vt:lpstr>Implementation of Access Controls Including Cyber-Physical Security Controls:</vt:lpstr>
      <vt:lpstr>Patch and Change Management: </vt:lpstr>
      <vt:lpstr>Conclusion </vt:lpstr>
      <vt:lpstr>Strategic Roles of the Organizational Stakeholders</vt:lpstr>
      <vt:lpstr>Three Big Challenges When it Comes to Assured Operations and Contingency Plans: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ISEC 0635: Information Security Operations Management y </dc:title>
  <dc:creator/>
  <cp:lastModifiedBy/>
  <cp:revision>907</cp:revision>
  <dcterms:created xsi:type="dcterms:W3CDTF">2021-12-08T21:54:28Z</dcterms:created>
  <dcterms:modified xsi:type="dcterms:W3CDTF">2023-04-18T20:49:04Z</dcterms:modified>
</cp:coreProperties>
</file>